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31.jpg" ContentType="image/jpeg"/>
  <Override PartName="/ppt/media/image32.jpg" ContentType="image/jpeg"/>
  <Override PartName="/ppt/media/image36.jpg" ContentType="image/jpeg"/>
  <Override PartName="/ppt/notesSlides/notesSlide2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5.jpg" ContentType="image/jpeg"/>
  <Override PartName="/ppt/notesSlides/notesSlide3.xml" ContentType="application/vnd.openxmlformats-officedocument.presentationml.notesSlide+xml"/>
  <Override PartName="/ppt/media/image6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5" r:id="rId2"/>
    <p:sldId id="274" r:id="rId3"/>
    <p:sldId id="275" r:id="rId4"/>
    <p:sldId id="276" r:id="rId5"/>
    <p:sldId id="268" r:id="rId6"/>
    <p:sldId id="269" r:id="rId7"/>
    <p:sldId id="270" r:id="rId8"/>
    <p:sldId id="271" r:id="rId9"/>
    <p:sldId id="267" r:id="rId10"/>
    <p:sldId id="272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575" r:id="rId25"/>
    <p:sldId id="576" r:id="rId26"/>
    <p:sldId id="577" r:id="rId27"/>
    <p:sldId id="578" r:id="rId28"/>
    <p:sldId id="579" r:id="rId29"/>
    <p:sldId id="580" r:id="rId30"/>
    <p:sldId id="581" r:id="rId31"/>
    <p:sldId id="582" r:id="rId32"/>
    <p:sldId id="583" r:id="rId33"/>
    <p:sldId id="584" r:id="rId34"/>
    <p:sldId id="605" r:id="rId35"/>
    <p:sldId id="585" r:id="rId36"/>
    <p:sldId id="588" r:id="rId37"/>
    <p:sldId id="589" r:id="rId38"/>
    <p:sldId id="590" r:id="rId39"/>
    <p:sldId id="591" r:id="rId40"/>
    <p:sldId id="592" r:id="rId41"/>
    <p:sldId id="593" r:id="rId42"/>
    <p:sldId id="594" r:id="rId43"/>
    <p:sldId id="595" r:id="rId44"/>
    <p:sldId id="596" r:id="rId45"/>
    <p:sldId id="597" r:id="rId46"/>
    <p:sldId id="598" r:id="rId47"/>
    <p:sldId id="599" r:id="rId48"/>
    <p:sldId id="600" r:id="rId49"/>
    <p:sldId id="601" r:id="rId50"/>
    <p:sldId id="602" r:id="rId51"/>
    <p:sldId id="606" r:id="rId52"/>
    <p:sldId id="521" r:id="rId53"/>
    <p:sldId id="608" r:id="rId54"/>
    <p:sldId id="609" r:id="rId55"/>
    <p:sldId id="610" r:id="rId56"/>
    <p:sldId id="522" r:id="rId57"/>
    <p:sldId id="607" r:id="rId58"/>
    <p:sldId id="523" r:id="rId59"/>
    <p:sldId id="524" r:id="rId60"/>
    <p:sldId id="264" r:id="rId6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o VALENTIN" initials="LV" lastIdx="1" clrIdx="0">
    <p:extLst>
      <p:ext uri="{19B8F6BF-5375-455C-9EA6-DF929625EA0E}">
        <p15:presenceInfo xmlns:p15="http://schemas.microsoft.com/office/powerpoint/2012/main" userId="S-1-5-21-861567501-287218729-839522115-4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43C"/>
    <a:srgbClr val="00445D"/>
    <a:srgbClr val="FFFFFF"/>
    <a:srgbClr val="5E5E5E"/>
    <a:srgbClr val="F9B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 autoAdjust="0"/>
    <p:restoredTop sz="80208" autoAdjust="0"/>
  </p:normalViewPr>
  <p:slideViewPr>
    <p:cSldViewPr snapToGrid="0">
      <p:cViewPr>
        <p:scale>
          <a:sx n="50" d="100"/>
          <a:sy n="50" d="100"/>
        </p:scale>
        <p:origin x="72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702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tl2.uniclima.idf\unifiles2011\VAL_encours\STATS%20MARCHES\2018%20Historique%20marche%20S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tl2.uniclima.idf\unifiles2011\VAL_encours\STATS%20MARCHES\Unistat\2018_10_EQUIPEMENTS%20SOLAIRE_51_modif%2026-11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91863738605982"/>
          <c:y val="3.7933657315642952E-2"/>
          <c:w val="0.74469167181450791"/>
          <c:h val="0.84823089921951988"/>
        </c:manualLayout>
      </c:layout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Total  (m²)</c:v>
                </c:pt>
              </c:strCache>
            </c:strRef>
          </c:tx>
          <c:cat>
            <c:strRef>
              <c:f>Feuil2!$A$2:$A$15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 (e.)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121600</c:v>
                </c:pt>
                <c:pt idx="1">
                  <c:v>219700</c:v>
                </c:pt>
                <c:pt idx="2">
                  <c:v>253000</c:v>
                </c:pt>
                <c:pt idx="3" formatCode="0">
                  <c:v>313000</c:v>
                </c:pt>
                <c:pt idx="4" formatCode="0">
                  <c:v>265000</c:v>
                </c:pt>
                <c:pt idx="5" formatCode="0">
                  <c:v>257800</c:v>
                </c:pt>
                <c:pt idx="6" formatCode="0">
                  <c:v>251000</c:v>
                </c:pt>
                <c:pt idx="7" formatCode="0">
                  <c:v>249600</c:v>
                </c:pt>
                <c:pt idx="8" formatCode="0">
                  <c:v>190300</c:v>
                </c:pt>
                <c:pt idx="9" formatCode="0">
                  <c:v>150500</c:v>
                </c:pt>
                <c:pt idx="10" formatCode="#,##0">
                  <c:v>101400</c:v>
                </c:pt>
                <c:pt idx="11" formatCode="0">
                  <c:v>58300</c:v>
                </c:pt>
                <c:pt idx="12" formatCode="0">
                  <c:v>51900</c:v>
                </c:pt>
                <c:pt idx="13">
                  <c:v>47229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C0-4A8A-9335-060A49DD9168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Collectif (m²)</c:v>
                </c:pt>
              </c:strCache>
            </c:strRef>
          </c:tx>
          <c:cat>
            <c:strRef>
              <c:f>Feuil2!$A$2:$A$15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 (e.)</c:v>
                </c:pt>
              </c:strCache>
            </c:strRef>
          </c:cat>
          <c:val>
            <c:numRef>
              <c:f>Feuil2!$C$2:$C$15</c:f>
              <c:numCache>
                <c:formatCode>General</c:formatCode>
                <c:ptCount val="14"/>
                <c:pt idx="0">
                  <c:v>16000</c:v>
                </c:pt>
                <c:pt idx="1">
                  <c:v>22000</c:v>
                </c:pt>
                <c:pt idx="2">
                  <c:v>40000</c:v>
                </c:pt>
                <c:pt idx="3" formatCode="0">
                  <c:v>59500</c:v>
                </c:pt>
                <c:pt idx="4" formatCode="0">
                  <c:v>68000</c:v>
                </c:pt>
                <c:pt idx="5" formatCode="0">
                  <c:v>80000</c:v>
                </c:pt>
                <c:pt idx="6" formatCode="0">
                  <c:v>103800</c:v>
                </c:pt>
                <c:pt idx="7">
                  <c:v>125500</c:v>
                </c:pt>
                <c:pt idx="8">
                  <c:v>97500</c:v>
                </c:pt>
                <c:pt idx="9" formatCode="0">
                  <c:v>75500</c:v>
                </c:pt>
                <c:pt idx="10" formatCode="0">
                  <c:v>59200</c:v>
                </c:pt>
                <c:pt idx="11" formatCode="0">
                  <c:v>29700</c:v>
                </c:pt>
                <c:pt idx="12" formatCode="0">
                  <c:v>29100</c:v>
                </c:pt>
                <c:pt idx="13" formatCode="0">
                  <c:v>27936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C0-4A8A-9335-060A49DD9168}"/>
            </c:ext>
          </c:extLst>
        </c:ser>
        <c:ser>
          <c:idx val="2"/>
          <c:order val="2"/>
          <c:tx>
            <c:strRef>
              <c:f>Feuil2!$D$1</c:f>
              <c:strCache>
                <c:ptCount val="1"/>
                <c:pt idx="0">
                  <c:v>Individuel (m²)</c:v>
                </c:pt>
              </c:strCache>
            </c:strRef>
          </c:tx>
          <c:cat>
            <c:strRef>
              <c:f>Feuil2!$A$2:$A$15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 (e.)</c:v>
                </c:pt>
              </c:strCache>
            </c:strRef>
          </c:cat>
          <c:val>
            <c:numRef>
              <c:f>Feuil2!$D$2:$D$15</c:f>
              <c:numCache>
                <c:formatCode>General</c:formatCode>
                <c:ptCount val="14"/>
                <c:pt idx="0">
                  <c:v>105600</c:v>
                </c:pt>
                <c:pt idx="1">
                  <c:v>197700</c:v>
                </c:pt>
                <c:pt idx="2">
                  <c:v>213000</c:v>
                </c:pt>
                <c:pt idx="3">
                  <c:v>253500</c:v>
                </c:pt>
                <c:pt idx="4">
                  <c:v>197000</c:v>
                </c:pt>
                <c:pt idx="5">
                  <c:v>177800</c:v>
                </c:pt>
                <c:pt idx="6">
                  <c:v>147200</c:v>
                </c:pt>
                <c:pt idx="7">
                  <c:v>124100</c:v>
                </c:pt>
                <c:pt idx="8">
                  <c:v>92800</c:v>
                </c:pt>
                <c:pt idx="9">
                  <c:v>75000</c:v>
                </c:pt>
                <c:pt idx="10">
                  <c:v>42200</c:v>
                </c:pt>
                <c:pt idx="11">
                  <c:v>28600</c:v>
                </c:pt>
                <c:pt idx="12" formatCode="0">
                  <c:v>22800</c:v>
                </c:pt>
                <c:pt idx="13" formatCode="0">
                  <c:v>19608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C0-4A8A-9335-060A49DD9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904384"/>
        <c:axId val="81854464"/>
      </c:lineChart>
      <c:catAx>
        <c:axId val="10590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854464"/>
        <c:crosses val="autoZero"/>
        <c:auto val="1"/>
        <c:lblAlgn val="ctr"/>
        <c:lblOffset val="100"/>
        <c:noMultiLvlLbl val="0"/>
      </c:catAx>
      <c:valAx>
        <c:axId val="8185446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0590438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'Détail mois Octobre 2018'!$B$68</c:f>
              <c:strCache>
                <c:ptCount val="1"/>
                <c:pt idx="0">
                  <c:v>Evolution trimestrielle 2018/2017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cat>
            <c:strRef>
              <c:f>'Détail mois Octobre 2018'!$C$67:$E$67</c:f>
              <c:strCache>
                <c:ptCount val="3"/>
                <c:pt idx="0">
                  <c:v>Trim 1</c:v>
                </c:pt>
                <c:pt idx="1">
                  <c:v>Trim 2</c:v>
                </c:pt>
                <c:pt idx="2">
                  <c:v>Trim 3</c:v>
                </c:pt>
              </c:strCache>
            </c:strRef>
          </c:cat>
          <c:val>
            <c:numRef>
              <c:f>'Détail mois Octobre 2018'!$C$68:$E$68</c:f>
              <c:numCache>
                <c:formatCode>0%</c:formatCode>
                <c:ptCount val="3"/>
                <c:pt idx="0">
                  <c:v>-0.19658964201212925</c:v>
                </c:pt>
                <c:pt idx="1">
                  <c:v>-9.779784784087471E-2</c:v>
                </c:pt>
                <c:pt idx="2">
                  <c:v>5.624603677869372E-2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7E-469D-9460-A508EC40D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532768"/>
        <c:axId val="1"/>
      </c:lineChart>
      <c:catAx>
        <c:axId val="31653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6532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rgbClr val="00445D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30711302263176"/>
          <c:y val="0.10510928380554824"/>
          <c:w val="0.67817780014459927"/>
          <c:h val="0.875064767113423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Feuil1!$C$28</c:f>
              <c:strCache>
                <c:ptCount val="1"/>
                <c:pt idx="0">
                  <c:v>Matériaux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Feuil1!$D$28</c:f>
              <c:numCache>
                <c:formatCode>General</c:formatCode>
                <c:ptCount val="1"/>
                <c:pt idx="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2-47F5-8F1B-F67CCABE5A3C}"/>
            </c:ext>
          </c:extLst>
        </c:ser>
        <c:ser>
          <c:idx val="1"/>
          <c:order val="1"/>
          <c:tx>
            <c:strRef>
              <c:f>Feuil1!$C$29</c:f>
              <c:strCache>
                <c:ptCount val="1"/>
                <c:pt idx="0">
                  <c:v>Energie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Feuil1!$D$29</c:f>
              <c:numCache>
                <c:formatCode>General</c:formatCode>
                <c:ptCount val="1"/>
                <c:pt idx="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2-47F5-8F1B-F67CCABE5A3C}"/>
            </c:ext>
          </c:extLst>
        </c:ser>
        <c:ser>
          <c:idx val="2"/>
          <c:order val="2"/>
          <c:tx>
            <c:strRef>
              <c:f>Feuil1!$C$30</c:f>
              <c:strCache>
                <c:ptCount val="1"/>
                <c:pt idx="0">
                  <c:v>Chantier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Feuil1!$D$30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32-47F5-8F1B-F67CCABE5A3C}"/>
            </c:ext>
          </c:extLst>
        </c:ser>
        <c:ser>
          <c:idx val="3"/>
          <c:order val="3"/>
          <c:tx>
            <c:strRef>
              <c:f>Feuil1!$C$31</c:f>
              <c:strCache>
                <c:ptCount val="1"/>
                <c:pt idx="0">
                  <c:v>Eau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val>
            <c:numRef>
              <c:f>Feuil1!$D$31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2-47F5-8F1B-F67CCABE5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35726112"/>
        <c:axId val="1135223344"/>
      </c:barChart>
      <c:lineChart>
        <c:grouping val="percentStacked"/>
        <c:varyColors val="0"/>
        <c:ser>
          <c:idx val="4"/>
          <c:order val="4"/>
          <c:tx>
            <c:strRef>
              <c:f>Feuil1!$C$32</c:f>
              <c:strCache>
                <c:ptCount val="1"/>
                <c:pt idx="0">
                  <c:v>C1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Feuil1!$D$32</c:f>
              <c:numCache>
                <c:formatCode>General</c:formatCode>
                <c:ptCount val="1"/>
                <c:pt idx="0">
                  <c:v>1550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32-47F5-8F1B-F67CCABE5A3C}"/>
            </c:ext>
          </c:extLst>
        </c:ser>
        <c:ser>
          <c:idx val="5"/>
          <c:order val="5"/>
          <c:tx>
            <c:strRef>
              <c:f>Feuil1!$C$33</c:f>
              <c:strCache>
                <c:ptCount val="1"/>
                <c:pt idx="0">
                  <c:v>C2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Feuil1!$D$33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32-47F5-8F1B-F67CCABE5A3C}"/>
            </c:ext>
          </c:extLst>
        </c:ser>
        <c:ser>
          <c:idx val="6"/>
          <c:order val="6"/>
          <c:tx>
            <c:strRef>
              <c:f>Feuil1!$C$34</c:f>
              <c:strCache>
                <c:ptCount val="1"/>
                <c:pt idx="0">
                  <c:v>PCE1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Feuil1!$D$34</c:f>
              <c:numCache>
                <c:formatCode>General</c:formatCode>
                <c:ptCount val="1"/>
                <c:pt idx="0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32-47F5-8F1B-F67CCABE5A3C}"/>
            </c:ext>
          </c:extLst>
        </c:ser>
        <c:ser>
          <c:idx val="7"/>
          <c:order val="7"/>
          <c:tx>
            <c:strRef>
              <c:f>Feuil1!$C$35</c:f>
              <c:strCache>
                <c:ptCount val="1"/>
                <c:pt idx="0">
                  <c:v>PCE2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Feuil1!$D$35</c:f>
              <c:numCache>
                <c:formatCode>General</c:formatCode>
                <c:ptCount val="1"/>
                <c:pt idx="0">
                  <c:v>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32-47F5-8F1B-F67CCABE5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5726112"/>
        <c:axId val="1135223344"/>
      </c:lineChart>
      <c:catAx>
        <c:axId val="113572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35223344"/>
        <c:crosses val="autoZero"/>
        <c:auto val="1"/>
        <c:lblAlgn val="ctr"/>
        <c:lblOffset val="100"/>
        <c:noMultiLvlLbl val="0"/>
      </c:catAx>
      <c:valAx>
        <c:axId val="113522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3572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40121277943704"/>
          <c:y val="3.3087231053304987E-2"/>
          <c:w val="0.70912752285274683"/>
          <c:h val="0.928234805478829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Feuil1!$C$7</c:f>
              <c:strCache>
                <c:ptCount val="1"/>
                <c:pt idx="0">
                  <c:v>5 usages 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36-4879-9866-B3DE9A0271DF}"/>
              </c:ext>
            </c:extLst>
          </c:dPt>
          <c:val>
            <c:numRef>
              <c:f>Feuil1!$D$7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36-4879-9866-B3DE9A0271DF}"/>
            </c:ext>
          </c:extLst>
        </c:ser>
        <c:ser>
          <c:idx val="1"/>
          <c:order val="1"/>
          <c:tx>
            <c:strRef>
              <c:f>Feuil1!$C$8</c:f>
              <c:strCache>
                <c:ptCount val="1"/>
                <c:pt idx="0">
                  <c:v>Caue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736-4879-9866-B3DE9A0271DF}"/>
              </c:ext>
            </c:extLst>
          </c:dPt>
          <c:val>
            <c:numRef>
              <c:f>Feuil1!$D$8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36-4879-9866-B3DE9A02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3544400"/>
        <c:axId val="1051850480"/>
      </c:barChart>
      <c:lineChart>
        <c:grouping val="standard"/>
        <c:varyColors val="0"/>
        <c:ser>
          <c:idx val="4"/>
          <c:order val="4"/>
          <c:tx>
            <c:strRef>
              <c:f>Feuil1!$C$11</c:f>
              <c:strCache>
                <c:ptCount val="1"/>
                <c:pt idx="0">
                  <c:v>E2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Feuil1!$D$11</c:f>
              <c:numCache>
                <c:formatCode>General</c:formatCode>
                <c:ptCount val="1"/>
                <c:pt idx="0">
                  <c:v>129.5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736-4879-9866-B3DE9A0271DF}"/>
            </c:ext>
          </c:extLst>
        </c:ser>
        <c:ser>
          <c:idx val="5"/>
          <c:order val="5"/>
          <c:tx>
            <c:strRef>
              <c:f>Feuil1!$C$12</c:f>
              <c:strCache>
                <c:ptCount val="1"/>
                <c:pt idx="0">
                  <c:v>E3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Feuil1!$D$12</c:f>
              <c:numCache>
                <c:formatCode>0</c:formatCode>
                <c:ptCount val="1"/>
                <c:pt idx="0">
                  <c:v>98.695652173913061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736-4879-9866-B3DE9A0271DF}"/>
            </c:ext>
          </c:extLst>
        </c:ser>
        <c:ser>
          <c:idx val="6"/>
          <c:order val="6"/>
          <c:tx>
            <c:strRef>
              <c:f>Feuil1!$C$13</c:f>
              <c:strCache>
                <c:ptCount val="1"/>
                <c:pt idx="0">
                  <c:v>E4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Feuil1!$D$13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736-4879-9866-B3DE9A02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3544400"/>
        <c:axId val="1051850480"/>
      </c:lineChart>
      <c:scatterChart>
        <c:scatterStyle val="smoothMarker"/>
        <c:varyColors val="0"/>
        <c:ser>
          <c:idx val="3"/>
          <c:order val="3"/>
          <c:tx>
            <c:strRef>
              <c:f>Feuil1!$C$10</c:f>
              <c:strCache>
                <c:ptCount val="1"/>
                <c:pt idx="0">
                  <c:v>E1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yVal>
            <c:numRef>
              <c:f>Feuil1!$D$10</c:f>
              <c:numCache>
                <c:formatCode>General</c:formatCode>
                <c:ptCount val="1"/>
                <c:pt idx="0">
                  <c:v>136.5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736-4879-9866-B3DE9A02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3544400"/>
        <c:axId val="1051850480"/>
      </c:scatterChart>
      <c:scatterChart>
        <c:scatterStyle val="lineMarker"/>
        <c:varyColors val="0"/>
        <c:ser>
          <c:idx val="2"/>
          <c:order val="2"/>
          <c:tx>
            <c:strRef>
              <c:f>Feuil1!$C$9</c:f>
              <c:strCache>
                <c:ptCount val="1"/>
                <c:pt idx="0">
                  <c:v>RT2012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yVal>
            <c:numRef>
              <c:f>Feuil1!$D$9</c:f>
              <c:numCache>
                <c:formatCode>General</c:formatCode>
                <c:ptCount val="1"/>
                <c:pt idx="0">
                  <c:v>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736-4879-9866-B3DE9A02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3544400"/>
        <c:axId val="1051850480"/>
      </c:scatterChart>
      <c:catAx>
        <c:axId val="1053544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51850480"/>
        <c:crosses val="autoZero"/>
        <c:auto val="1"/>
        <c:lblAlgn val="ctr"/>
        <c:lblOffset val="100"/>
        <c:noMultiLvlLbl val="0"/>
      </c:catAx>
      <c:valAx>
        <c:axId val="1051850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3544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9D875-7F19-4FF2-BFFA-EEFF4F35BEFD}" type="datetimeFigureOut">
              <a:rPr lang="fr-FR" smtClean="0"/>
              <a:t>03/12/2018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5267D-6514-4B2A-9B00-6C917607AA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04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54A4-6E5C-49F0-9A2B-6749039468E5}" type="datetimeFigureOut">
              <a:rPr lang="fr-FR" smtClean="0"/>
              <a:t>03/12/2018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F677-6616-43EF-878C-300613F2FA1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1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8F677-6616-43EF-878C-300613F2FA1F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45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8F677-6616-43EF-878C-300613F2FA1F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19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8F677-6616-43EF-878C-300613F2FA1F}" type="slidenum">
              <a:rPr lang="fr-FR" smtClean="0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090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r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6A47D1-A8F4-44B8-A5C1-0C6EB162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3" t="36294"/>
          <a:stretch/>
        </p:blipFill>
        <p:spPr>
          <a:xfrm>
            <a:off x="-6908" y="1839310"/>
            <a:ext cx="12209418" cy="50186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303E43-0304-4CAC-95FB-C802D7094533}"/>
              </a:ext>
            </a:extLst>
          </p:cNvPr>
          <p:cNvSpPr/>
          <p:nvPr userDrawn="1"/>
        </p:nvSpPr>
        <p:spPr>
          <a:xfrm>
            <a:off x="0" y="0"/>
            <a:ext cx="12202510" cy="2081048"/>
          </a:xfrm>
          <a:prstGeom prst="rect">
            <a:avLst/>
          </a:prstGeom>
          <a:solidFill>
            <a:srgbClr val="004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3E22895-CDAA-428B-974C-7229E29DF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8096" y="229776"/>
            <a:ext cx="1619311" cy="161931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F7CF80E-2663-4183-BE57-732F21B2F1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3945" y="421178"/>
            <a:ext cx="7994059" cy="396524"/>
          </a:xfr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SEMAINE DE LA CHALEUR RENOUVELABLE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56B92C-F6E6-4E61-B98C-C9EC86BC3CA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33944" y="915989"/>
            <a:ext cx="7994059" cy="39652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4 et 5 décembre 2018 – Forum des images, PARIS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EB02CCA-BE68-4A96-AC1A-AF491AD2CB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44454" y="1310147"/>
            <a:ext cx="7994059" cy="39652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6 décembre 2018 – En région</a:t>
            </a:r>
          </a:p>
        </p:txBody>
      </p:sp>
    </p:spTree>
    <p:extLst>
      <p:ext uri="{BB962C8B-B14F-4D97-AF65-F5344CB8AC3E}">
        <p14:creationId xmlns:p14="http://schemas.microsoft.com/office/powerpoint/2010/main" val="182789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16" y="4572782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rgbClr val="00445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459041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156977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445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4723715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1715956"/>
            <a:ext cx="11029616" cy="3522794"/>
          </a:xfrm>
        </p:spPr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de diap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20216C-D56E-4B2C-A42E-4CB83998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2681" y="276041"/>
            <a:ext cx="4366638" cy="9754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684CF6-5205-4A4D-A485-B36DF44B9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929" y="1189749"/>
            <a:ext cx="1069322" cy="10146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65B4CA-0EAD-4E9E-8242-2C2C6EC80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0876" y="2354114"/>
            <a:ext cx="1059375" cy="10046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B18289-C6E3-47B2-A2F0-50A34366AF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0876" y="3460193"/>
            <a:ext cx="1180251" cy="11981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3C11913-719C-4E29-9E6B-E94046215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42140" y="1140238"/>
            <a:ext cx="1097094" cy="11136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8149F7C-7300-4FDE-9699-F1153421ED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54392" y="2304915"/>
            <a:ext cx="672591" cy="112465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89138F6-F617-4AFA-B8A3-1535F5CFC6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98037" y="3490908"/>
            <a:ext cx="1185302" cy="11246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3FDF69-D5AB-4CBC-8E02-5DF3A12219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05399" y="1383147"/>
            <a:ext cx="1181202" cy="6782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568097-899D-40BC-9512-55351F6E3D8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68819" y="2265962"/>
            <a:ext cx="4854361" cy="8306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D5EBAA-0CB3-4E9D-9C0B-30D44723DFE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729784" y="3429000"/>
            <a:ext cx="4710023" cy="7652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EAA41B-41A5-4AA2-8B11-EA41DF58A37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991003" y="4615567"/>
            <a:ext cx="2209992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ctr">
            <a:normAutofit/>
          </a:bodyPr>
          <a:lstStyle>
            <a:lvl1pPr>
              <a:defRPr sz="3600">
                <a:solidFill>
                  <a:srgbClr val="00445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137760"/>
            <a:ext cx="11029616" cy="1013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616100"/>
            <a:ext cx="11029615" cy="3678303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EC1B09-4E99-448E-93EC-7046361741B8}"/>
              </a:ext>
            </a:extLst>
          </p:cNvPr>
          <p:cNvSpPr txBox="1">
            <a:spLocks/>
          </p:cNvSpPr>
          <p:nvPr userDrawn="1"/>
        </p:nvSpPr>
        <p:spPr>
          <a:xfrm>
            <a:off x="581193" y="729658"/>
            <a:ext cx="11029616" cy="7826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ctr">
            <a:normAutofit/>
          </a:bodyPr>
          <a:lstStyle>
            <a:lvl1pPr algn="l">
              <a:defRPr sz="3600" b="0" cap="all">
                <a:solidFill>
                  <a:srgbClr val="00445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536738"/>
            <a:ext cx="11029616" cy="78261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512277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1512277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ITATION -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78261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9103" y="2228003"/>
            <a:ext cx="3268718" cy="363304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7BCDD1-1D20-4F8D-8D4B-3DFD4C03B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5827" y="4855780"/>
            <a:ext cx="865958" cy="9111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0EE9AE-E557-4EB7-8CCD-13603114C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54764" y="2270662"/>
            <a:ext cx="865958" cy="9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2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78261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9102" y="2228003"/>
            <a:ext cx="9026197" cy="363304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7BCDD1-1D20-4F8D-8D4B-3DFD4C03B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851" y="4855780"/>
            <a:ext cx="865958" cy="9111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0EE9AE-E557-4EB7-8CCD-13603114C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54764" y="2270662"/>
            <a:ext cx="865958" cy="9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1504657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179817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1504657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179817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04/12/2018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445D"/>
                </a:solidFill>
              </a:defRPr>
            </a:lvl1pPr>
          </a:lstStyle>
          <a:p>
            <a:fld id="{67F71BDC-2BA7-4827-A015-D7A95B5E3BF3}" type="datetime1">
              <a:rPr lang="en-US" smtClean="0"/>
              <a:pPr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>
                <a:solidFill>
                  <a:srgbClr val="00445D"/>
                </a:solidFill>
              </a:defRPr>
            </a:lvl1pPr>
          </a:lstStyle>
          <a:p>
            <a:r>
              <a:rPr lang="en-US" dirty="0" err="1"/>
              <a:t>Semaine</a:t>
            </a:r>
            <a:r>
              <a:rPr lang="en-US" dirty="0"/>
              <a:t> de la </a:t>
            </a:r>
            <a:r>
              <a:rPr lang="en-US" dirty="0" err="1"/>
              <a:t>chaleur</a:t>
            </a:r>
            <a:r>
              <a:rPr lang="en-US" dirty="0"/>
              <a:t> </a:t>
            </a:r>
            <a:r>
              <a:rPr lang="en-US" dirty="0" err="1"/>
              <a:t>renouvelable</a:t>
            </a:r>
            <a:r>
              <a:rPr lang="en-US" dirty="0"/>
              <a:t> – 4, 5 et 6 </a:t>
            </a:r>
            <a:r>
              <a:rPr lang="en-US" dirty="0" err="1"/>
              <a:t>décembre</a:t>
            </a:r>
            <a:r>
              <a:rPr lang="en-US" dirty="0"/>
              <a:t>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44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16308" y="5811129"/>
            <a:ext cx="9894500" cy="45719"/>
          </a:xfrm>
          <a:prstGeom prst="rect">
            <a:avLst/>
          </a:prstGeom>
          <a:solidFill>
            <a:srgbClr val="00445D"/>
          </a:solidFill>
          <a:ln>
            <a:solidFill>
              <a:srgbClr val="0044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554B1ED-86D1-4596-B53C-6A5B7FAD3DAE}"/>
              </a:ext>
            </a:extLst>
          </p:cNvPr>
          <p:cNvSpPr/>
          <p:nvPr userDrawn="1"/>
        </p:nvSpPr>
        <p:spPr>
          <a:xfrm>
            <a:off x="581190" y="5266429"/>
            <a:ext cx="1135118" cy="1135118"/>
          </a:xfrm>
          <a:prstGeom prst="ellipse">
            <a:avLst/>
          </a:prstGeom>
          <a:noFill/>
          <a:ln>
            <a:solidFill>
              <a:srgbClr val="0044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445D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D8AB9D-471C-4A9D-8474-8A4476AB802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67079" y="5352317"/>
            <a:ext cx="963342" cy="963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1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rgbClr val="00445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Tx/>
        <a:buBlip>
          <a:blip r:embed="rId18"/>
        </a:buBlip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Tx/>
        <a:buBlip>
          <a:blip r:embed="rId18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Tx/>
        <a:buBlip>
          <a:blip r:embed="rId18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Tx/>
        <a:buBlip>
          <a:blip r:embed="rId18"/>
        </a:buBlip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Tx/>
        <a:buBlip>
          <a:blip r:embed="rId18"/>
        </a:buBlip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socol.tecsol.fr/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vEwEPB359Q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YRgNCQlhtA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B2CBE9-5421-4A06-B8AA-0FF3713D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4F6511-A1DD-49E5-AEB4-BAF72A909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SEMAINE DE LA CHALEUR RENOUVELABLE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EA0866-DDF7-48E0-9011-B719FDA872E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 et 5 décembre 2018 – Forum des images, PARIS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BA0D42-ED7B-42B5-955E-B44449ED2A0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6 décembre 2018 – En région</a:t>
            </a:r>
          </a:p>
        </p:txBody>
      </p:sp>
    </p:spTree>
    <p:extLst>
      <p:ext uri="{BB962C8B-B14F-4D97-AF65-F5344CB8AC3E}">
        <p14:creationId xmlns:p14="http://schemas.microsoft.com/office/powerpoint/2010/main" val="300734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33133-5D22-4552-B9A3-52DA371A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chaleur solaire dans l’habitat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7A4028-B9CD-4D00-B0F4-34B8BA062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/>
              <a:t>Contre la hausse du prix des énergies fossiles ou fissile, la chaleur solaire est une solution économiquement pertinente pour l’habitat.</a:t>
            </a:r>
          </a:p>
          <a:p>
            <a:pPr marL="0" indent="0">
              <a:buNone/>
            </a:pPr>
            <a:r>
              <a:rPr lang="fr-FR" sz="4000" dirty="0"/>
              <a:t>C’est le moment de faire du solaire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3F392A-8978-44F9-8FDF-6CC13A6F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7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DE62-88D3-4AF2-8224-A076A224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940EFC-63FB-4988-92EC-2F6CA1BD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48" y="2441451"/>
            <a:ext cx="5084502" cy="101380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D29E1-CC54-417E-9CDC-689DD2B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6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24419-7F09-4D20-8CA6-4E29D5D89C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Dispositifs de soutiens pour la chaleur  solaire dans l’habitat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A84D08-FC12-4474-8C5D-5ED70F653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1867112"/>
          </a:xfrm>
        </p:spPr>
        <p:txBody>
          <a:bodyPr>
            <a:normAutofit/>
          </a:bodyPr>
          <a:lstStyle/>
          <a:p>
            <a:r>
              <a:rPr lang="fr-FR" sz="2400" dirty="0"/>
              <a:t>Louis-Marie DENOYEL</a:t>
            </a:r>
          </a:p>
          <a:p>
            <a:r>
              <a:rPr lang="fr-FR" sz="2400" dirty="0"/>
              <a:t>Chargé de mission chaleur renouvelable – Direction Générale de l’énergie et du Climat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D91864-CDBB-412A-AE54-C3027AD5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FB5D485-DAC2-4837-9B26-8E02C2ECB911}"/>
              </a:ext>
            </a:extLst>
          </p:cNvPr>
          <p:cNvSpPr/>
          <p:nvPr/>
        </p:nvSpPr>
        <p:spPr>
          <a:xfrm>
            <a:off x="5297805" y="3572866"/>
            <a:ext cx="1596390" cy="2087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58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6D5E6-BF03-4E9B-A1B7-2A56773B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objectifs de la PPE révisée (2018)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29FC0-41B4-4469-AE92-AF1DF7C39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616100"/>
            <a:ext cx="3253405" cy="3678303"/>
          </a:xfrm>
        </p:spPr>
        <p:txBody>
          <a:bodyPr>
            <a:normAutofit/>
          </a:bodyPr>
          <a:lstStyle/>
          <a:p>
            <a:r>
              <a:rPr lang="fr-FR" sz="2400" b="1" dirty="0"/>
              <a:t>Objectifs 2028 distribués entre :</a:t>
            </a:r>
          </a:p>
          <a:p>
            <a:pPr lvl="1"/>
            <a:r>
              <a:rPr lang="fr-FR" sz="2000" dirty="0"/>
              <a:t>1/3 habitat</a:t>
            </a:r>
          </a:p>
          <a:p>
            <a:pPr lvl="1"/>
            <a:r>
              <a:rPr lang="fr-FR" sz="2000" dirty="0"/>
              <a:t>2/3 industrie, tertiaire, agriculture</a:t>
            </a:r>
          </a:p>
          <a:p>
            <a:r>
              <a:rPr lang="fr-FR" sz="2400" b="1" dirty="0"/>
              <a:t>Dans l’habitat :</a:t>
            </a:r>
          </a:p>
          <a:p>
            <a:pPr lvl="1"/>
            <a:r>
              <a:rPr lang="fr-FR" sz="2000" dirty="0"/>
              <a:t>70 % individuel</a:t>
            </a:r>
          </a:p>
          <a:p>
            <a:pPr lvl="1"/>
            <a:r>
              <a:rPr lang="fr-FR" sz="2000" dirty="0"/>
              <a:t>30 % collectif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CCE484-E016-47E7-BD48-C1E51E57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706135B-59E5-4483-92BD-7ADBB1162288}"/>
              </a:ext>
            </a:extLst>
          </p:cNvPr>
          <p:cNvSpPr/>
          <p:nvPr/>
        </p:nvSpPr>
        <p:spPr>
          <a:xfrm>
            <a:off x="3834598" y="1729105"/>
            <a:ext cx="7776209" cy="3399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24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14979-3956-44BC-8D90-FC0DFAAA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Soutiens dans l’habitat individuel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60C73-E3AC-47A7-8079-06D92FFD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11029615" cy="4892276"/>
          </a:xfrm>
        </p:spPr>
        <p:txBody>
          <a:bodyPr>
            <a:normAutofit/>
          </a:bodyPr>
          <a:lstStyle/>
          <a:p>
            <a:r>
              <a:rPr lang="fr-FR" sz="2400" dirty="0"/>
              <a:t>Le Crédit d’Impôt pour la Transition Energétique (CITE)</a:t>
            </a:r>
          </a:p>
          <a:p>
            <a:pPr lvl="1"/>
            <a:r>
              <a:rPr lang="fr-FR" sz="2000" b="1" dirty="0"/>
              <a:t>Bénéficiaires</a:t>
            </a:r>
            <a:r>
              <a:rPr lang="fr-FR" sz="2000" dirty="0"/>
              <a:t>: propriétaire occupant, locataire</a:t>
            </a:r>
          </a:p>
          <a:p>
            <a:pPr lvl="1"/>
            <a:r>
              <a:rPr lang="fr-FR" sz="2000" b="1" dirty="0"/>
              <a:t>Logement</a:t>
            </a:r>
            <a:r>
              <a:rPr lang="fr-FR" sz="2000" dirty="0"/>
              <a:t>: de plus de 2 ans, habitation principale</a:t>
            </a:r>
          </a:p>
          <a:p>
            <a:pPr lvl="1"/>
            <a:r>
              <a:rPr lang="fr-FR" sz="2000" b="1" dirty="0"/>
              <a:t>Crédit</a:t>
            </a:r>
            <a:r>
              <a:rPr lang="fr-FR" sz="2000" dirty="0"/>
              <a:t>:</a:t>
            </a:r>
            <a:r>
              <a:rPr lang="fr-FR" sz="2000" b="1" dirty="0">
                <a:solidFill>
                  <a:srgbClr val="E2643C"/>
                </a:solidFill>
              </a:rPr>
              <a:t>30% du montant de l’équipement </a:t>
            </a:r>
            <a:r>
              <a:rPr lang="fr-FR" sz="2000" dirty="0"/>
              <a:t>(plafond de dépense par m² de capteur)</a:t>
            </a:r>
          </a:p>
          <a:p>
            <a:pPr lvl="1"/>
            <a:r>
              <a:rPr lang="fr-FR" sz="2000" b="1" dirty="0"/>
              <a:t>Critères</a:t>
            </a:r>
            <a:r>
              <a:rPr lang="fr-FR" sz="2000" dirty="0"/>
              <a:t> : Installateur RGE, Capteurs certifiés </a:t>
            </a:r>
            <a:r>
              <a:rPr lang="fr-FR" sz="2000" dirty="0" err="1"/>
              <a:t>CSTBat</a:t>
            </a:r>
            <a:r>
              <a:rPr lang="fr-FR" sz="2000" dirty="0"/>
              <a:t>, Solar </a:t>
            </a:r>
            <a:r>
              <a:rPr lang="fr-FR" sz="2000" dirty="0" err="1"/>
              <a:t>Keymark</a:t>
            </a:r>
            <a:r>
              <a:rPr lang="fr-FR" sz="2000" dirty="0"/>
              <a:t>, etc.  Seuils d’efficacité (ETAS) ou de productivité requis</a:t>
            </a:r>
          </a:p>
          <a:p>
            <a:pPr lvl="1"/>
            <a:r>
              <a:rPr lang="fr-FR" sz="2000" b="1" dirty="0"/>
              <a:t>Evolution 2019 </a:t>
            </a:r>
            <a:r>
              <a:rPr lang="fr-FR" sz="2000" dirty="0"/>
              <a:t>: intégration du coût de la main d’œuvre</a:t>
            </a:r>
          </a:p>
          <a:p>
            <a:pPr lvl="1"/>
            <a:r>
              <a:rPr lang="fr-FR" sz="2000" b="1" dirty="0"/>
              <a:t>Evolutions 2020 </a:t>
            </a:r>
            <a:r>
              <a:rPr lang="fr-FR" sz="2000" dirty="0"/>
              <a:t>: montant forfaitaire (fonction de l’efficacité énergétique &amp; la production renouvelable) ouverture aux propriétaires bailleurs</a:t>
            </a:r>
          </a:p>
          <a:p>
            <a:pPr marL="1155700" lvl="1" indent="0">
              <a:buNone/>
            </a:pP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Concertation à venir (début 2019)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224B63-590E-4B3A-ACAB-E64CAAD0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E2F6710E-4624-4E7C-BE78-BA4FC0D14374}"/>
              </a:ext>
            </a:extLst>
          </p:cNvPr>
          <p:cNvSpPr txBox="1"/>
          <p:nvPr/>
        </p:nvSpPr>
        <p:spPr>
          <a:xfrm>
            <a:off x="9666438" y="1151560"/>
            <a:ext cx="1944370" cy="146177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60"/>
              </a:spcBef>
            </a:pPr>
            <a:r>
              <a:rPr lang="fr-FR" sz="1800" dirty="0">
                <a:solidFill>
                  <a:srgbClr val="5E5E5E"/>
                </a:solidFill>
                <a:cs typeface="Liberation Sans"/>
                <a:sym typeface="Wingdings" panose="05000000000000000000" pitchFamily="2" charset="2"/>
              </a:rPr>
              <a:t></a:t>
            </a:r>
            <a:r>
              <a:rPr sz="1800" dirty="0">
                <a:solidFill>
                  <a:srgbClr val="5E5E5E"/>
                </a:solidFill>
                <a:cs typeface="Liberation Sans"/>
              </a:rPr>
              <a:t> </a:t>
            </a:r>
            <a:r>
              <a:rPr sz="1800" spc="-10" dirty="0">
                <a:solidFill>
                  <a:srgbClr val="5E5E5E"/>
                </a:solidFill>
                <a:cs typeface="Liberation Sans"/>
              </a:rPr>
              <a:t>11</a:t>
            </a:r>
            <a:r>
              <a:rPr sz="1800" spc="-20" dirty="0">
                <a:solidFill>
                  <a:srgbClr val="5E5E5E"/>
                </a:solidFill>
                <a:cs typeface="Liberation Sans"/>
              </a:rPr>
              <a:t> </a:t>
            </a:r>
            <a:r>
              <a:rPr sz="1800" spc="-5" dirty="0">
                <a:solidFill>
                  <a:srgbClr val="5E5E5E"/>
                </a:solidFill>
                <a:cs typeface="Liberation Sans"/>
              </a:rPr>
              <a:t>200</a:t>
            </a:r>
            <a:endParaRPr sz="1800" dirty="0">
              <a:solidFill>
                <a:srgbClr val="5E5E5E"/>
              </a:solidFill>
              <a:cs typeface="Liberation Sans"/>
            </a:endParaRPr>
          </a:p>
          <a:p>
            <a:pPr marL="90170" marR="148590">
              <a:lnSpc>
                <a:spcPct val="100000"/>
              </a:lnSpc>
            </a:pPr>
            <a:r>
              <a:rPr sz="1800" spc="-10" dirty="0">
                <a:solidFill>
                  <a:srgbClr val="5E5E5E"/>
                </a:solidFill>
                <a:cs typeface="Liberation Sans"/>
              </a:rPr>
              <a:t>bénéficiaires  pour des travaux  </a:t>
            </a:r>
            <a:r>
              <a:rPr sz="1800" spc="-5" dirty="0">
                <a:solidFill>
                  <a:srgbClr val="5E5E5E"/>
                </a:solidFill>
                <a:cs typeface="Liberation Sans"/>
              </a:rPr>
              <a:t>en </a:t>
            </a:r>
            <a:r>
              <a:rPr sz="1800" spc="-10" dirty="0">
                <a:solidFill>
                  <a:srgbClr val="5E5E5E"/>
                </a:solidFill>
                <a:cs typeface="Liberation Sans"/>
              </a:rPr>
              <a:t>2016 </a:t>
            </a:r>
            <a:r>
              <a:rPr sz="1800" spc="-5" dirty="0">
                <a:solidFill>
                  <a:srgbClr val="5E5E5E"/>
                </a:solidFill>
                <a:cs typeface="Liberation Sans"/>
              </a:rPr>
              <a:t>(CESI,  SSC et</a:t>
            </a:r>
            <a:r>
              <a:rPr sz="1800" spc="-30" dirty="0">
                <a:solidFill>
                  <a:srgbClr val="5E5E5E"/>
                </a:solidFill>
                <a:cs typeface="Liberation Sans"/>
              </a:rPr>
              <a:t> </a:t>
            </a:r>
            <a:r>
              <a:rPr sz="1800" spc="-10" dirty="0">
                <a:solidFill>
                  <a:srgbClr val="5E5E5E"/>
                </a:solidFill>
                <a:cs typeface="Liberation Sans"/>
              </a:rPr>
              <a:t>CESC)</a:t>
            </a:r>
            <a:endParaRPr sz="1800" dirty="0">
              <a:solidFill>
                <a:srgbClr val="5E5E5E"/>
              </a:solidFill>
              <a:cs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51470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14979-3956-44BC-8D90-FC0DFAAA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Soutiens dans l’habitat individuel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60C73-E3AC-47A7-8079-06D92FFD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11029615" cy="5104140"/>
          </a:xfrm>
        </p:spPr>
        <p:txBody>
          <a:bodyPr>
            <a:normAutofit/>
          </a:bodyPr>
          <a:lstStyle/>
          <a:p>
            <a:r>
              <a:rPr lang="fr-FR" sz="2400" dirty="0"/>
              <a:t>Les Certificats d’Economies d’Energie (CEE)</a:t>
            </a:r>
            <a:endParaRPr lang="fr-FR" sz="2000" dirty="0"/>
          </a:p>
          <a:p>
            <a:pPr lvl="1"/>
            <a:r>
              <a:rPr lang="fr-FR" sz="1800" b="1" dirty="0"/>
              <a:t>Bénéficiaires/Logement </a:t>
            </a:r>
            <a:r>
              <a:rPr lang="fr-FR" sz="1800" dirty="0"/>
              <a:t>: Tous</a:t>
            </a:r>
          </a:p>
          <a:p>
            <a:pPr lvl="1"/>
            <a:r>
              <a:rPr lang="fr-FR" sz="1800" b="1" dirty="0"/>
              <a:t>Soutien</a:t>
            </a:r>
            <a:r>
              <a:rPr lang="fr-FR" sz="1800" dirty="0"/>
              <a:t> : Prime distribuée par les vendeurs d’énergie </a:t>
            </a:r>
          </a:p>
          <a:p>
            <a:pPr marL="324000" lvl="1" indent="0">
              <a:buNone/>
            </a:pPr>
            <a:r>
              <a:rPr lang="fr-FR" sz="1800" dirty="0"/>
              <a:t>			/ Montant d’économies d’énergie défini par des fiches standardisées</a:t>
            </a:r>
          </a:p>
          <a:p>
            <a:pPr lvl="1"/>
            <a:r>
              <a:rPr lang="fr-FR" sz="1800" b="1" dirty="0"/>
              <a:t>Critères</a:t>
            </a:r>
            <a:r>
              <a:rPr lang="fr-FR" sz="1800" dirty="0"/>
              <a:t> : Idem CITE</a:t>
            </a:r>
          </a:p>
          <a:p>
            <a:r>
              <a:rPr lang="fr-FR" sz="2000" u="sng" dirty="0"/>
              <a:t>Le coup de pouce CEE (</a:t>
            </a:r>
            <a:r>
              <a:rPr lang="fr-FR" sz="2000" u="sng" dirty="0" err="1"/>
              <a:t>CdPCEE</a:t>
            </a:r>
            <a:r>
              <a:rPr lang="fr-FR" sz="2000" u="sng" dirty="0"/>
              <a:t>)</a:t>
            </a:r>
          </a:p>
          <a:p>
            <a:pPr lvl="1"/>
            <a:r>
              <a:rPr lang="fr-FR" sz="1800" dirty="0"/>
              <a:t>Prime spécifique pour les ménages modestes pour le remplacement d’une chaudière fioul par un mode de chauffage renouvelable. Reconduit jusqu’en 2020.</a:t>
            </a:r>
          </a:p>
          <a:p>
            <a:pPr lvl="1"/>
            <a:r>
              <a:rPr lang="fr-FR" sz="1800" b="1" dirty="0"/>
              <a:t>Montant</a:t>
            </a:r>
            <a:r>
              <a:rPr lang="fr-FR" sz="1800" dirty="0"/>
              <a:t> </a:t>
            </a:r>
            <a:r>
              <a:rPr lang="fr-FR" sz="1800" b="1" dirty="0"/>
              <a:t>: </a:t>
            </a:r>
            <a:r>
              <a:rPr lang="fr-FR" sz="1800" b="1" dirty="0">
                <a:solidFill>
                  <a:srgbClr val="E2643C"/>
                </a:solidFill>
              </a:rPr>
              <a:t>2 000 à 3 000 € </a:t>
            </a:r>
            <a:r>
              <a:rPr lang="fr-FR" sz="1800" dirty="0"/>
              <a:t>(pour un SSC)</a:t>
            </a:r>
          </a:p>
          <a:p>
            <a:pPr lvl="1"/>
            <a:r>
              <a:rPr lang="fr-FR" sz="1800" b="1" dirty="0"/>
              <a:t>Evolutions 2019 </a:t>
            </a:r>
            <a:r>
              <a:rPr lang="fr-FR" sz="1800" dirty="0"/>
              <a:t>:  Eligibilité de tous les ménages</a:t>
            </a:r>
          </a:p>
          <a:p>
            <a:pPr marL="2330450" lvl="1" indent="0">
              <a:buNone/>
            </a:pPr>
            <a:r>
              <a:rPr lang="fr-FR" sz="1800" dirty="0"/>
              <a:t>Remplacement fioul ou gaz par chauffage renouvelable ou gaz à très haute performance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224B63-590E-4B3A-ACAB-E64CAAD0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7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FC1CA-1359-4ED8-93F3-A397C91C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Soutiens dans l’habitat individuel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B6A1A4-18F7-446F-8F04-4F5C95A3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0" y="1683116"/>
            <a:ext cx="5945113" cy="4443860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La TVA à taux réduit (5,5%)</a:t>
            </a:r>
          </a:p>
          <a:p>
            <a:pPr lvl="1"/>
            <a:r>
              <a:rPr lang="fr-FR" sz="2000" dirty="0"/>
              <a:t> </a:t>
            </a:r>
            <a:r>
              <a:rPr lang="fr-FR" sz="2000" b="1" dirty="0"/>
              <a:t>Bénéficiaires</a:t>
            </a:r>
            <a:r>
              <a:rPr lang="fr-FR" sz="2000" dirty="0"/>
              <a:t>: Propriétaire occupant, locataire  </a:t>
            </a:r>
          </a:p>
          <a:p>
            <a:pPr lvl="1"/>
            <a:r>
              <a:rPr lang="fr-FR" sz="2000" b="1" dirty="0"/>
              <a:t>Logement</a:t>
            </a:r>
            <a:r>
              <a:rPr lang="fr-FR" sz="2000" dirty="0"/>
              <a:t>: De plus de 2 ans</a:t>
            </a:r>
          </a:p>
          <a:p>
            <a:pPr lvl="1"/>
            <a:r>
              <a:rPr lang="fr-FR" sz="2000" b="1" dirty="0"/>
              <a:t>Critères</a:t>
            </a:r>
            <a:r>
              <a:rPr lang="fr-FR" sz="2000" dirty="0"/>
              <a:t> : Idem CITE</a:t>
            </a:r>
          </a:p>
          <a:p>
            <a:r>
              <a:rPr lang="fr-FR" sz="2400" b="1" dirty="0"/>
              <a:t>L’éco-prêt à taux zéro (éco-PTZ)</a:t>
            </a:r>
          </a:p>
          <a:p>
            <a:pPr lvl="1"/>
            <a:r>
              <a:rPr lang="fr-FR" sz="2000" b="1" dirty="0"/>
              <a:t>Bénéficiaires</a:t>
            </a:r>
            <a:r>
              <a:rPr lang="fr-FR" sz="2000" dirty="0"/>
              <a:t> : Propriétaire occupant ou bailleur  </a:t>
            </a:r>
          </a:p>
          <a:p>
            <a:pPr lvl="1"/>
            <a:r>
              <a:rPr lang="fr-FR" sz="2000" b="1" dirty="0"/>
              <a:t>Logement</a:t>
            </a:r>
            <a:r>
              <a:rPr lang="fr-FR" sz="2000" dirty="0"/>
              <a:t> : D’avant 1990 (métropole)</a:t>
            </a:r>
          </a:p>
          <a:p>
            <a:pPr lvl="1"/>
            <a:r>
              <a:rPr lang="fr-FR" sz="2000" b="1" dirty="0"/>
              <a:t>Critères</a:t>
            </a:r>
            <a:r>
              <a:rPr lang="fr-FR" sz="2000" dirty="0"/>
              <a:t> : Idem CITE</a:t>
            </a:r>
          </a:p>
          <a:p>
            <a:pPr marL="1612900" lvl="1" indent="0">
              <a:buNone/>
            </a:pPr>
            <a:r>
              <a:rPr lang="fr-FR" sz="2000" dirty="0"/>
              <a:t>+ condition de bouquet de travaux</a:t>
            </a:r>
          </a:p>
          <a:p>
            <a:pPr marL="1612900" lvl="1" indent="0">
              <a:buNone/>
            </a:pPr>
            <a:r>
              <a:rPr lang="fr-FR" sz="2000" dirty="0"/>
              <a:t>+ plafond de dépenses éligibles</a:t>
            </a:r>
          </a:p>
          <a:p>
            <a:pPr marL="3240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4AB9253-21DA-44B2-B446-21DAB08DF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8681" y="1512277"/>
            <a:ext cx="4912660" cy="3633047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Evolutions 2019 : </a:t>
            </a:r>
          </a:p>
          <a:p>
            <a:pPr lvl="1"/>
            <a:r>
              <a:rPr lang="fr-FR" sz="2000" dirty="0"/>
              <a:t>Alignement de la condition d’ancienneté sur celle du CITE (2 ans)  </a:t>
            </a:r>
          </a:p>
          <a:p>
            <a:pPr lvl="1"/>
            <a:r>
              <a:rPr lang="fr-FR" sz="2000" dirty="0"/>
              <a:t>Suppression de la condition de bouquet de travaux</a:t>
            </a:r>
          </a:p>
          <a:p>
            <a:pPr lvl="1"/>
            <a:r>
              <a:rPr lang="fr-FR" sz="2000" dirty="0"/>
              <a:t>Relèvement des plafonds (notamment pour le SSC → 18 000 €)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4EA382-ABC8-40FA-95C8-2A63C9C0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98E34-2CB3-4408-A0D6-BBB07315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CDDC4A-FDB1-45F3-BC2F-818A52A38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27" y="1618553"/>
            <a:ext cx="11772173" cy="3678303"/>
          </a:xfrm>
        </p:spPr>
        <p:txBody>
          <a:bodyPr>
            <a:normAutofit fontScale="92500"/>
          </a:bodyPr>
          <a:lstStyle/>
          <a:p>
            <a:r>
              <a:rPr lang="fr-FR" sz="2200" dirty="0"/>
              <a:t>CITE, CEE, ANAH (Habiter mieux agilité), TVA à 5,5 % et </a:t>
            </a:r>
            <a:r>
              <a:rPr lang="fr-FR" sz="2200" dirty="0" err="1"/>
              <a:t>EcoPTZ</a:t>
            </a:r>
            <a:r>
              <a:rPr lang="fr-FR" sz="2200" dirty="0"/>
              <a:t> sont cumulables.</a:t>
            </a:r>
          </a:p>
          <a:p>
            <a:r>
              <a:rPr lang="fr-FR" sz="2200" dirty="0"/>
              <a:t>Exemple de reste à charge pour un SSC : 	</a:t>
            </a:r>
            <a:r>
              <a:rPr lang="fr-FR" sz="2200" b="1" dirty="0"/>
              <a:t>12 000 € de matériel</a:t>
            </a:r>
          </a:p>
          <a:p>
            <a:pPr marL="4668838" indent="0">
              <a:buNone/>
              <a:tabLst>
                <a:tab pos="4764088" algn="l"/>
              </a:tabLst>
            </a:pPr>
            <a:r>
              <a:rPr lang="fr-FR" sz="2200" b="1" dirty="0"/>
              <a:t>3 000 € de pose</a:t>
            </a:r>
          </a:p>
          <a:p>
            <a:pPr marL="4668838" indent="0">
              <a:buNone/>
              <a:tabLst>
                <a:tab pos="4764088" algn="l"/>
              </a:tabLst>
            </a:pPr>
            <a:endParaRPr lang="fr-FR" sz="2200" b="1" dirty="0"/>
          </a:p>
          <a:p>
            <a:pPr marL="7988300" indent="0">
              <a:buNone/>
              <a:tabLst>
                <a:tab pos="4764088" algn="l"/>
              </a:tabLst>
            </a:pPr>
            <a:r>
              <a:rPr lang="fr-FR" sz="2200" b="1" dirty="0"/>
              <a:t>Plafonds de l’ANAH en </a:t>
            </a:r>
            <a:r>
              <a:rPr lang="fr-FR" sz="2200" b="1" dirty="0" err="1"/>
              <a:t>IdF</a:t>
            </a:r>
            <a:r>
              <a:rPr lang="fr-FR" sz="2200" b="1" dirty="0"/>
              <a:t> </a:t>
            </a:r>
            <a:r>
              <a:rPr lang="fr-FR" sz="2200" dirty="0"/>
              <a:t>pour 2 parents &amp; 2 enfants :</a:t>
            </a:r>
          </a:p>
          <a:p>
            <a:pPr marL="7988300" indent="0">
              <a:buNone/>
              <a:tabLst>
                <a:tab pos="4764088" algn="l"/>
              </a:tabLst>
            </a:pPr>
            <a:r>
              <a:rPr lang="fr-FR" sz="2200" dirty="0"/>
              <a:t>Revenus très modestes : 41 325 €</a:t>
            </a:r>
          </a:p>
          <a:p>
            <a:pPr marL="7988300" indent="0">
              <a:buNone/>
              <a:tabLst>
                <a:tab pos="4764088" algn="l"/>
              </a:tabLst>
            </a:pPr>
            <a:r>
              <a:rPr lang="fr-FR" sz="2200" dirty="0"/>
              <a:t>Revenus modestes : 50 311 €</a:t>
            </a:r>
          </a:p>
          <a:p>
            <a:pPr marL="4668838" indent="0">
              <a:buNone/>
              <a:tabLst>
                <a:tab pos="4764088" algn="l"/>
              </a:tabLst>
            </a:pPr>
            <a:endParaRPr lang="fr-FR" b="1" dirty="0"/>
          </a:p>
          <a:p>
            <a:pPr marL="96838" indent="0">
              <a:buNone/>
              <a:tabLst>
                <a:tab pos="4764088" algn="l"/>
              </a:tabLst>
            </a:pPr>
            <a:endParaRPr lang="fr-FR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23DF42-B777-4568-82CE-105D5E33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111A88-9403-429A-9F54-1C858327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59" y="2898380"/>
            <a:ext cx="733412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8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D73A02-387D-4A41-A1B7-78827A66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Soutiens dans l’habitat collectif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D0190-AC21-4CFD-A645-851B34F99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51560"/>
            <a:ext cx="11029615" cy="5001590"/>
          </a:xfrm>
        </p:spPr>
        <p:txBody>
          <a:bodyPr>
            <a:normAutofit fontScale="77500" lnSpcReduction="20000"/>
          </a:bodyPr>
          <a:lstStyle/>
          <a:p>
            <a:r>
              <a:rPr lang="fr-FR" sz="2600" dirty="0"/>
              <a:t>Le CITE</a:t>
            </a:r>
          </a:p>
          <a:p>
            <a:r>
              <a:rPr lang="fr-FR" sz="2600" dirty="0"/>
              <a:t>Le Fonds Chaleur</a:t>
            </a:r>
          </a:p>
          <a:p>
            <a:pPr lvl="1"/>
            <a:r>
              <a:rPr lang="fr-FR" sz="2200" b="1" dirty="0"/>
              <a:t>Projets</a:t>
            </a:r>
            <a:r>
              <a:rPr lang="fr-FR" sz="2200" dirty="0"/>
              <a:t> :	ECS collective</a:t>
            </a:r>
          </a:p>
          <a:p>
            <a:pPr marL="1790700" lvl="1" indent="0">
              <a:buNone/>
            </a:pPr>
            <a:r>
              <a:rPr lang="fr-FR" sz="2200" dirty="0"/>
              <a:t>25 m² de surface utile de capteurs au moins</a:t>
            </a:r>
          </a:p>
          <a:p>
            <a:pPr marL="1790700" lvl="1" indent="0">
              <a:buNone/>
            </a:pPr>
            <a:r>
              <a:rPr lang="fr-FR" sz="2200" dirty="0"/>
              <a:t>suivant l’un des 6 schémas SOCOL</a:t>
            </a:r>
          </a:p>
          <a:p>
            <a:pPr marL="1790700" lvl="1" indent="0">
              <a:buNone/>
            </a:pPr>
            <a:r>
              <a:rPr lang="fr-FR" sz="2200" dirty="0"/>
              <a:t>non soutenus par le CITE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/>
              <a:t>Critères : 	Installateur RGE</a:t>
            </a:r>
          </a:p>
          <a:p>
            <a:pPr marL="1790700" lvl="1" indent="0">
              <a:buNone/>
            </a:pPr>
            <a:r>
              <a:rPr lang="fr-FR" sz="2200" dirty="0"/>
              <a:t>Capteurs certifiés </a:t>
            </a:r>
            <a:r>
              <a:rPr lang="fr-FR" sz="2200" dirty="0" err="1"/>
              <a:t>CSTBat</a:t>
            </a:r>
            <a:r>
              <a:rPr lang="fr-FR" sz="2200" dirty="0"/>
              <a:t>, Solar </a:t>
            </a:r>
            <a:r>
              <a:rPr lang="fr-FR" sz="2200" dirty="0" err="1"/>
              <a:t>Keymark</a:t>
            </a:r>
            <a:r>
              <a:rPr lang="fr-FR" sz="2200" dirty="0"/>
              <a:t>, etc.</a:t>
            </a:r>
          </a:p>
          <a:p>
            <a:pPr marL="1790700" lvl="1" indent="0">
              <a:buNone/>
            </a:pPr>
            <a:r>
              <a:rPr lang="fr-FR" sz="2200" dirty="0"/>
              <a:t>Seuils de productivité minimale (en fonction de la zone géographique)</a:t>
            </a:r>
          </a:p>
          <a:p>
            <a:pPr marL="1790700" lvl="1" indent="0">
              <a:buNone/>
            </a:pPr>
            <a:r>
              <a:rPr lang="fr-FR" sz="2200" dirty="0"/>
              <a:t>Bon dimensionnement (connaissance précise des besoins en ECS)</a:t>
            </a:r>
          </a:p>
          <a:p>
            <a:pPr marL="1790700" lvl="1" indent="0">
              <a:buNone/>
            </a:pPr>
            <a:r>
              <a:rPr lang="fr-FR" sz="2200" dirty="0"/>
              <a:t>Respect de la RT</a:t>
            </a:r>
          </a:p>
          <a:p>
            <a:pPr marL="1790700" lvl="1" indent="0">
              <a:buNone/>
            </a:pPr>
            <a:r>
              <a:rPr lang="fr-FR" sz="2200" dirty="0"/>
              <a:t>Suivi de l’installation (instrumentation, tableau de suivi sur 12 mois)</a:t>
            </a:r>
          </a:p>
          <a:p>
            <a:pPr marL="1790700" lvl="1" indent="0">
              <a:buNone/>
            </a:pPr>
            <a:r>
              <a:rPr lang="fr-FR" sz="2200" dirty="0"/>
              <a:t>Dispositif d’entretien et de maintenance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09E610-4EFA-41B2-A683-8F3F4CE0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4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06F49-9EDB-4D44-A36E-1323A8AA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Soutiens dans le collectif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1AA4C7-48EF-4055-AE3A-FDF8D14AA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11029615" cy="4443506"/>
          </a:xfrm>
        </p:spPr>
        <p:txBody>
          <a:bodyPr>
            <a:normAutofit fontScale="85000" lnSpcReduction="20000"/>
          </a:bodyPr>
          <a:lstStyle/>
          <a:p>
            <a:r>
              <a:rPr lang="fr-FR" sz="2600" dirty="0"/>
              <a:t>Le Fonds Chaleur</a:t>
            </a:r>
          </a:p>
          <a:p>
            <a:pPr lvl="1"/>
            <a:r>
              <a:rPr lang="fr-FR" sz="2200" b="1" dirty="0"/>
              <a:t>Montant d’aide </a:t>
            </a:r>
            <a:r>
              <a:rPr lang="fr-FR" sz="2200" dirty="0"/>
              <a:t>:	Pour les projets &lt; 100 m²  → Grille forfaitaire (</a:t>
            </a:r>
            <a:r>
              <a:rPr lang="fr-FR" sz="2200" b="1" dirty="0">
                <a:solidFill>
                  <a:srgbClr val="E2643C"/>
                </a:solidFill>
              </a:rPr>
              <a:t>45 à 55 €/MWh sur 20 ans</a:t>
            </a:r>
            <a:r>
              <a:rPr lang="fr-FR" sz="2200" dirty="0"/>
              <a:t>)</a:t>
            </a:r>
          </a:p>
          <a:p>
            <a:pPr marL="2238375" lvl="1" indent="0">
              <a:buNone/>
            </a:pPr>
            <a:r>
              <a:rPr lang="fr-FR" sz="2200" dirty="0"/>
              <a:t>Pour les projets &gt; 100 m²  → calcul fondé sur l’analyse du coût de revient et comparaison avec une solution de référence fossile</a:t>
            </a:r>
          </a:p>
          <a:p>
            <a:pPr lvl="1"/>
            <a:r>
              <a:rPr lang="fr-FR" sz="2200" dirty="0"/>
              <a:t>19 installations solaires thermiques dans l’habitat collectif soutenues (1,2 M€ d’aides)</a:t>
            </a:r>
          </a:p>
          <a:p>
            <a:pPr lvl="1"/>
            <a:r>
              <a:rPr lang="fr-FR" sz="2200" b="1" dirty="0"/>
              <a:t>Evolutions récentes</a:t>
            </a:r>
            <a:r>
              <a:rPr lang="fr-FR" sz="2200" dirty="0"/>
              <a:t> :</a:t>
            </a:r>
          </a:p>
          <a:p>
            <a:pPr lvl="2"/>
            <a:r>
              <a:rPr lang="fr-FR" sz="1900" dirty="0"/>
              <a:t>Uniformisation des règles d’attribution dans la construction neuve : critère CEP-15 %</a:t>
            </a:r>
          </a:p>
          <a:p>
            <a:pPr lvl="2"/>
            <a:r>
              <a:rPr lang="fr-FR" sz="1900" dirty="0"/>
              <a:t>Possibilité de candidater en </a:t>
            </a:r>
            <a:r>
              <a:rPr lang="fr-FR" sz="1900" b="1" dirty="0">
                <a:solidFill>
                  <a:srgbClr val="E2643C"/>
                </a:solidFill>
              </a:rPr>
              <a:t>grappe de petits projets </a:t>
            </a:r>
            <a:r>
              <a:rPr lang="fr-FR" sz="1900" dirty="0"/>
              <a:t>(expérimentation depuis 2016) :</a:t>
            </a:r>
          </a:p>
          <a:p>
            <a:pPr lvl="3"/>
            <a:r>
              <a:rPr lang="fr-FR" sz="1700" dirty="0"/>
              <a:t>Contrats de développement patrimoniaux</a:t>
            </a:r>
          </a:p>
          <a:p>
            <a:pPr lvl="3"/>
            <a:r>
              <a:rPr lang="fr-FR" sz="1700" dirty="0"/>
              <a:t>Contrats de développement territoriaux</a:t>
            </a:r>
          </a:p>
          <a:p>
            <a:pPr lvl="2"/>
            <a:r>
              <a:rPr lang="fr-FR" sz="1900" dirty="0"/>
              <a:t>Critères : Nombre d’installations minimal</a:t>
            </a:r>
          </a:p>
          <a:p>
            <a:pPr marL="1619250" lvl="2" indent="0">
              <a:buNone/>
            </a:pPr>
            <a:r>
              <a:rPr lang="fr-FR" sz="1900" dirty="0"/>
              <a:t>Au moins 25 m² de surface utile agrégée de capteurs</a:t>
            </a:r>
          </a:p>
          <a:p>
            <a:pPr marL="1619250" lvl="2" indent="0">
              <a:buNone/>
            </a:pPr>
            <a:r>
              <a:rPr lang="fr-FR" sz="1900" dirty="0"/>
              <a:t>Mêmes critères que pour un gros projet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2BC97D-CAF8-49DB-BE02-DE39E5DF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8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CHALEUR SOLAIRE DANS L’HABITAT : </a:t>
            </a:r>
            <a:br>
              <a:rPr lang="fr-FR" dirty="0"/>
            </a:br>
            <a:r>
              <a:rPr lang="fr-FR" dirty="0"/>
              <a:t>UNE NOUVELLE DONNE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4"/>
            <a:ext cx="10993546" cy="317025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Intervenants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Valérie LAPLAGNE, Responsable Chaleur Renouvelable – </a:t>
            </a:r>
            <a:r>
              <a:rPr lang="fr-FR" dirty="0" err="1"/>
              <a:t>Uniclima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Louis-Marie DENOYEL, Chargé de mission chaleur renouvelable – DGEC </a:t>
            </a:r>
          </a:p>
          <a:p>
            <a:pPr marL="285750" indent="-285750">
              <a:buFontTx/>
              <a:buChar char="-"/>
            </a:pPr>
            <a:r>
              <a:rPr lang="fr-FR" dirty="0"/>
              <a:t>Rodrigue LECLECH, Responsable Pôle Construction et Associé – Pouget Consultant</a:t>
            </a:r>
          </a:p>
          <a:p>
            <a:pPr marL="285750" indent="-285750">
              <a:buFontTx/>
              <a:buChar char="-"/>
            </a:pPr>
            <a:r>
              <a:rPr lang="fr-FR" dirty="0"/>
              <a:t>Edwige PORCHEYRE, Coordinatrice de projets – ENERPLAN</a:t>
            </a:r>
          </a:p>
          <a:p>
            <a:pPr marL="285750" indent="-285750">
              <a:buFontTx/>
              <a:buChar char="-"/>
            </a:pPr>
            <a:r>
              <a:rPr lang="fr-FR" dirty="0"/>
              <a:t>Gaël PARRENS, Vice-Président – Union des Entreprises de génie Climatique et Energétique de France (UECF-FFB)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algn="r"/>
            <a:r>
              <a:rPr lang="fr-FR" dirty="0"/>
              <a:t>Animé par Richard Loyen, Délégué Général – Enerplan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1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E8B44-741C-4226-A346-BC339B46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ADEME – Appel à projets « Grandes surfaces solaires thermiques 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17FFE2-7714-4202-A9B9-E90197673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51560"/>
            <a:ext cx="11029615" cy="4960482"/>
          </a:xfrm>
        </p:spPr>
        <p:txBody>
          <a:bodyPr>
            <a:normAutofit/>
          </a:bodyPr>
          <a:lstStyle/>
          <a:p>
            <a:r>
              <a:rPr lang="fr-FR" sz="2400" b="1" dirty="0"/>
              <a:t>Bilan 2015-2017 </a:t>
            </a:r>
            <a:r>
              <a:rPr lang="fr-FR" sz="2400" dirty="0"/>
              <a:t>:</a:t>
            </a:r>
          </a:p>
          <a:p>
            <a:pPr marL="1427163" lvl="1" indent="-304800"/>
            <a:r>
              <a:rPr lang="fr-FR" sz="2000" dirty="0"/>
              <a:t>5 lauréats, 22 000 m² installés</a:t>
            </a:r>
          </a:p>
          <a:p>
            <a:pPr marL="1427163" lvl="1" indent="-304800"/>
            <a:r>
              <a:rPr lang="fr-FR" sz="2000" dirty="0"/>
              <a:t>Usages : bâtiment collectif, réseaux de chaleur, industrie (x3)  Coûts de pose : de 900 €/m² (2015) à 430 €/m² (2017)</a:t>
            </a:r>
          </a:p>
          <a:p>
            <a:pPr marL="1427163" lvl="1" indent="-304800"/>
            <a:r>
              <a:rPr lang="fr-FR" sz="2000" dirty="0"/>
              <a:t>LCOH sans aide : de 130 €/MWh (2015) à 50 €/MWh (2017)</a:t>
            </a:r>
          </a:p>
          <a:p>
            <a:pPr marL="1427163" lvl="1" indent="-304800"/>
            <a:r>
              <a:rPr lang="fr-FR" sz="2000" dirty="0"/>
              <a:t>Taux d’aide ADEME : 55-70 %</a:t>
            </a:r>
          </a:p>
          <a:p>
            <a:r>
              <a:rPr lang="fr-FR" sz="2400" b="1" dirty="0"/>
              <a:t>Appel à projets 2018 </a:t>
            </a:r>
            <a:r>
              <a:rPr lang="fr-FR" sz="2400" dirty="0"/>
              <a:t>(clos en septembre) :</a:t>
            </a:r>
          </a:p>
          <a:p>
            <a:pPr marL="1427163" lvl="1" indent="-304800"/>
            <a:r>
              <a:rPr lang="fr-FR" sz="2000" dirty="0"/>
              <a:t>6 dossiers, 30 000 m² déposés</a:t>
            </a:r>
          </a:p>
          <a:p>
            <a:pPr marL="1427163" lvl="1" indent="-304800"/>
            <a:r>
              <a:rPr lang="fr-FR" sz="2000" dirty="0"/>
              <a:t>Usages : réseaux de chaleur (x3), industrie (x3)  Coûts de pose : ~500 €/m²</a:t>
            </a:r>
          </a:p>
          <a:p>
            <a:pPr marL="1427163" lvl="1" indent="-304800"/>
            <a:r>
              <a:rPr lang="fr-FR" sz="2000" dirty="0"/>
              <a:t>LCOH sans aide : 60 à 80 €/MWh</a:t>
            </a:r>
          </a:p>
          <a:p>
            <a:pPr marL="1427163" lvl="1" indent="-304800"/>
            <a:r>
              <a:rPr lang="fr-FR" sz="2000" dirty="0"/>
              <a:t>Taux d’aide demandés : ~60 %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9FA00-F40E-40F7-B4FA-3099AB67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98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FAF8D-C33B-4DE1-ADBE-C6711D57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GT « Place au soleil » - mesures concernant l’habitat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C4E976-5AA7-462D-949F-FEB76EA02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602448"/>
            <a:ext cx="11658600" cy="5706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Dans l’individuel :</a:t>
            </a:r>
          </a:p>
          <a:p>
            <a:pPr marL="533400" indent="-304800"/>
            <a:r>
              <a:rPr lang="fr-FR" sz="2000" dirty="0"/>
              <a:t>Préparer l’obligation d’un taux minimum de chaleur renouvelable dans tous les  bâtiments neufs (RE2020)</a:t>
            </a:r>
          </a:p>
          <a:p>
            <a:pPr marL="800100" indent="-304800">
              <a:buNone/>
            </a:pPr>
            <a:r>
              <a:rPr lang="fr-FR" sz="2000" dirty="0">
                <a:solidFill>
                  <a:srgbClr val="E2643C"/>
                </a:solidFill>
                <a:sym typeface="Wingdings" panose="05000000000000000000" pitchFamily="2" charset="2"/>
              </a:rPr>
              <a:t></a:t>
            </a:r>
            <a:r>
              <a:rPr lang="fr-FR" sz="2000" dirty="0">
                <a:solidFill>
                  <a:srgbClr val="E2643C"/>
                </a:solidFill>
              </a:rPr>
              <a:t> </a:t>
            </a:r>
            <a:r>
              <a:rPr lang="fr-FR" sz="2000" b="1" i="1" dirty="0">
                <a:solidFill>
                  <a:srgbClr val="E2643C"/>
                </a:solidFill>
              </a:rPr>
              <a:t>Objectif : 15 %. </a:t>
            </a:r>
            <a:r>
              <a:rPr lang="fr-FR" sz="2000" i="1" dirty="0">
                <a:solidFill>
                  <a:srgbClr val="E2643C"/>
                </a:solidFill>
              </a:rPr>
              <a:t>Mobilisation de l’ADEME et du CSTB, ouverture d’un groupe  d’expertise (n°15) pour les travaux préparatoires à la RE2020</a:t>
            </a:r>
          </a:p>
          <a:p>
            <a:pPr marL="533400" indent="-304800"/>
            <a:r>
              <a:rPr lang="fr-FR" sz="2000" dirty="0"/>
              <a:t>Faire un retour d’expérience du moteur de calcul dans la RT2012 et sur  l’expérimentation E+C-</a:t>
            </a:r>
          </a:p>
          <a:p>
            <a:pPr marL="533400" indent="-304800"/>
            <a:r>
              <a:rPr lang="fr-FR" sz="2000" dirty="0"/>
              <a:t>Développer un kit de communication pour les espaces info énergie</a:t>
            </a:r>
          </a:p>
          <a:p>
            <a:pPr marL="800100" indent="-304800">
              <a:buNone/>
            </a:pPr>
            <a:r>
              <a:rPr lang="fr-FR" sz="2000" i="1" dirty="0">
                <a:solidFill>
                  <a:srgbClr val="E2643C"/>
                </a:solidFill>
                <a:sym typeface="Wingdings" panose="05000000000000000000" pitchFamily="2" charset="2"/>
              </a:rPr>
              <a:t> </a:t>
            </a:r>
            <a:r>
              <a:rPr lang="fr-FR" sz="2000" i="1" dirty="0">
                <a:solidFill>
                  <a:srgbClr val="E2643C"/>
                </a:solidFill>
              </a:rPr>
              <a:t>Kit et formation en cours de conception par l’ADEME</a:t>
            </a:r>
          </a:p>
          <a:p>
            <a:pPr marL="533400" indent="-304800"/>
            <a:r>
              <a:rPr lang="fr-FR" sz="2000" dirty="0"/>
              <a:t>CITE prorogé en 2019, forfaitisé en 2020</a:t>
            </a:r>
          </a:p>
          <a:p>
            <a:pPr marL="533400" indent="-304800"/>
            <a:r>
              <a:rPr lang="fr-FR" sz="2000" dirty="0"/>
              <a:t>Simplification de l’</a:t>
            </a:r>
            <a:r>
              <a:rPr lang="fr-FR" sz="2000" dirty="0" err="1"/>
              <a:t>EcoPTZ</a:t>
            </a:r>
            <a:endParaRPr lang="fr-FR" sz="2000" dirty="0"/>
          </a:p>
          <a:p>
            <a:pPr marL="533400" indent="-304800"/>
            <a:r>
              <a:rPr lang="fr-FR" sz="2000" dirty="0"/>
              <a:t>Prolongation du Coup de pouce CEE (→ 2020)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88173-3F23-4378-BBC6-38C4A923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0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8530D-717C-48C2-93F3-292E3C76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GT « Place au soleil » - mesures concernant l’habitat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93BA3B-202B-48A2-B797-008E11ED6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83830"/>
            <a:ext cx="11029615" cy="43400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600" b="1" dirty="0"/>
              <a:t>Dans le collectif :</a:t>
            </a:r>
          </a:p>
          <a:p>
            <a:r>
              <a:rPr lang="fr-FR" sz="2200" dirty="0"/>
              <a:t>Prendre en compte le solaire thermique dans l’alimentation des réseaux de chaleur  (pour l’obtention de la TVA réduite)</a:t>
            </a:r>
          </a:p>
          <a:p>
            <a:pPr marL="361950" indent="0">
              <a:buNone/>
            </a:pPr>
            <a:r>
              <a:rPr lang="fr-FR" sz="2200" i="1" dirty="0">
                <a:solidFill>
                  <a:srgbClr val="E2643C"/>
                </a:solidFill>
                <a:sym typeface="Wingdings" panose="05000000000000000000" pitchFamily="2" charset="2"/>
              </a:rPr>
              <a:t> </a:t>
            </a:r>
            <a:r>
              <a:rPr lang="fr-FR" sz="2200" i="1" dirty="0">
                <a:solidFill>
                  <a:srgbClr val="E2643C"/>
                </a:solidFill>
              </a:rPr>
              <a:t>Amendement PLF 2019 : voté à l’Assemblée Nationale</a:t>
            </a:r>
          </a:p>
          <a:p>
            <a:r>
              <a:rPr lang="fr-FR" sz="2200" dirty="0"/>
              <a:t>Permettre des aides du fonds chaleur à la réhabilitation d’installations défaillantes</a:t>
            </a:r>
          </a:p>
          <a:p>
            <a:pPr marL="361950" indent="0">
              <a:buNone/>
            </a:pPr>
            <a:r>
              <a:rPr lang="fr-FR" sz="2200" i="1" dirty="0">
                <a:solidFill>
                  <a:srgbClr val="E2643C"/>
                </a:solidFill>
                <a:sym typeface="Wingdings" panose="05000000000000000000" pitchFamily="2" charset="2"/>
              </a:rPr>
              <a:t> </a:t>
            </a:r>
            <a:r>
              <a:rPr lang="fr-FR" sz="2200" i="1" dirty="0">
                <a:solidFill>
                  <a:srgbClr val="E2643C"/>
                </a:solidFill>
              </a:rPr>
              <a:t>Expérimentation par l’ADEME en régions NA et </a:t>
            </a:r>
            <a:r>
              <a:rPr lang="fr-FR" sz="2200" i="1" dirty="0" err="1">
                <a:solidFill>
                  <a:srgbClr val="E2643C"/>
                </a:solidFill>
              </a:rPr>
              <a:t>AuRA</a:t>
            </a:r>
            <a:endParaRPr lang="fr-FR" sz="2200" i="1" dirty="0">
              <a:solidFill>
                <a:srgbClr val="E2643C"/>
              </a:solidFill>
            </a:endParaRPr>
          </a:p>
          <a:p>
            <a:r>
              <a:rPr lang="fr-FR" sz="2200" dirty="0"/>
              <a:t>Simplifier et uniformiser l’attribution des aides du fonds chaleur</a:t>
            </a:r>
          </a:p>
          <a:p>
            <a:pPr marL="361950" indent="0">
              <a:buNone/>
            </a:pPr>
            <a:r>
              <a:rPr lang="fr-FR" sz="2200" i="1" dirty="0">
                <a:solidFill>
                  <a:srgbClr val="E2643C"/>
                </a:solidFill>
                <a:sym typeface="Wingdings" panose="05000000000000000000" pitchFamily="2" charset="2"/>
              </a:rPr>
              <a:t> </a:t>
            </a:r>
            <a:r>
              <a:rPr lang="fr-FR" sz="2200" i="1" dirty="0">
                <a:solidFill>
                  <a:srgbClr val="E2643C"/>
                </a:solidFill>
              </a:rPr>
              <a:t>Acté : la règle CEP-15 % est retenue comme règle commune</a:t>
            </a:r>
          </a:p>
          <a:p>
            <a:r>
              <a:rPr lang="fr-FR" sz="2200" dirty="0"/>
              <a:t>Diversifier le rôle des animateurs bois énergie vers d’autres technologies comme la  chaleur solaire</a:t>
            </a:r>
          </a:p>
          <a:p>
            <a:pPr marL="361950" indent="0">
              <a:buNone/>
            </a:pPr>
            <a:r>
              <a:rPr lang="fr-FR" sz="2200" i="1" dirty="0">
                <a:solidFill>
                  <a:srgbClr val="E2643C"/>
                </a:solidFill>
                <a:sym typeface="Wingdings" panose="05000000000000000000" pitchFamily="2" charset="2"/>
              </a:rPr>
              <a:t> </a:t>
            </a:r>
            <a:r>
              <a:rPr lang="fr-FR" sz="2200" i="1" dirty="0">
                <a:solidFill>
                  <a:srgbClr val="E2643C"/>
                </a:solidFill>
              </a:rPr>
              <a:t>20 animateurs formés en régions NA et ARA ; deux sessions de formation  nationales ADEME en 2019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A07813-8D54-459F-AC68-D76E940E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33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DE62-88D3-4AF2-8224-A076A224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940EFC-63FB-4988-92EC-2F6CA1BD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48" y="2152650"/>
            <a:ext cx="5084502" cy="1302601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r>
              <a:rPr lang="fr-FR" sz="3100" dirty="0"/>
              <a:t>conclusion</a:t>
            </a:r>
            <a:br>
              <a:rPr lang="fr-FR" sz="3100" dirty="0"/>
            </a:br>
            <a:br>
              <a:rPr lang="fr-FR" sz="3100" dirty="0"/>
            </a:br>
            <a:r>
              <a:rPr lang="fr-FR" sz="3100" dirty="0"/>
              <a:t>Merci de votre attention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D29E1-CC54-417E-9CDC-689DD2B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6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53D71-A70C-460D-9E97-DFD657713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Contexte règlementaire et évolutions probables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D449CF-0D4B-4BC3-A11C-6DC73ABA4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1190593"/>
          </a:xfrm>
        </p:spPr>
        <p:txBody>
          <a:bodyPr>
            <a:normAutofit fontScale="92500"/>
          </a:bodyPr>
          <a:lstStyle/>
          <a:p>
            <a:r>
              <a:rPr lang="fr-FR" sz="2600" dirty="0"/>
              <a:t>Rodrigue LECLECH</a:t>
            </a:r>
          </a:p>
          <a:p>
            <a:r>
              <a:rPr lang="fr-FR" sz="2600" dirty="0"/>
              <a:t>Responsable Pôle Construction et Associé – Pouget Consultant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F35-D37E-444A-A8AE-95C97055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8C69ED-1106-48AB-9C14-5EB633BB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60" y="4397325"/>
            <a:ext cx="2976480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9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F6A2D-7B94-4832-8072-9BB973E3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règlementaire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E6F36-F77D-4EED-B753-7C74C2D3B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1ECCB2-5204-4E22-8703-AFC383D3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F8C6816-A531-4D33-AE8E-741EB94D1ED8}"/>
              </a:ext>
            </a:extLst>
          </p:cNvPr>
          <p:cNvGrpSpPr/>
          <p:nvPr/>
        </p:nvGrpSpPr>
        <p:grpSpPr>
          <a:xfrm>
            <a:off x="1771325" y="1306720"/>
            <a:ext cx="10099019" cy="5014542"/>
            <a:chOff x="1828475" y="549542"/>
            <a:chExt cx="10099019" cy="5014542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12A96EA-9EE3-40C0-9ECB-94A38B63FF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1840" y="549542"/>
              <a:ext cx="8754396" cy="456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65F0653-8D00-40B8-90D6-B067A3596A9D}"/>
                </a:ext>
              </a:extLst>
            </p:cNvPr>
            <p:cNvCxnSpPr/>
            <p:nvPr/>
          </p:nvCxnSpPr>
          <p:spPr>
            <a:xfrm flipV="1">
              <a:off x="8538613" y="679191"/>
              <a:ext cx="0" cy="4097903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B3B24227-DDD3-4E54-8F3D-C086BBB1D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475" y="5105652"/>
              <a:ext cx="7518348" cy="45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4587" tIns="47294" rIns="94587" bIns="47294">
              <a:spAutoFit/>
            </a:bodyPr>
            <a:lstStyle/>
            <a:p>
              <a:pPr defTabSz="903091"/>
              <a:r>
                <a:rPr lang="fr-FR" sz="1179" b="1" dirty="0">
                  <a:solidFill>
                    <a:srgbClr val="003366"/>
                  </a:solidFill>
                </a:rPr>
                <a:t>Évolution des consommations réglementaires 5 usages en kWhEP/(m².an) pour bâtiments résidentiels</a:t>
              </a:r>
            </a:p>
            <a:p>
              <a:pPr defTabSz="903091"/>
              <a:r>
                <a:rPr lang="fr-FR" sz="1179" i="1" dirty="0">
                  <a:solidFill>
                    <a:srgbClr val="003366"/>
                  </a:solidFill>
                </a:rPr>
                <a:t>RT = Réglementation Thermique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B567BB2-B732-461E-8663-FBD079C85C05}"/>
                </a:ext>
              </a:extLst>
            </p:cNvPr>
            <p:cNvCxnSpPr>
              <a:cxnSpLocks/>
            </p:cNvCxnSpPr>
            <p:nvPr/>
          </p:nvCxnSpPr>
          <p:spPr>
            <a:xfrm>
              <a:off x="3349741" y="2571969"/>
              <a:ext cx="976650" cy="271082"/>
            </a:xfrm>
            <a:prstGeom prst="line">
              <a:avLst/>
            </a:prstGeom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D48D6BB-C2F2-43FB-B994-3FEDD294A6B1}"/>
                </a:ext>
              </a:extLst>
            </p:cNvPr>
            <p:cNvCxnSpPr>
              <a:cxnSpLocks/>
            </p:cNvCxnSpPr>
            <p:nvPr/>
          </p:nvCxnSpPr>
          <p:spPr>
            <a:xfrm>
              <a:off x="4432472" y="2887599"/>
              <a:ext cx="842346" cy="176548"/>
            </a:xfrm>
            <a:prstGeom prst="line">
              <a:avLst/>
            </a:prstGeom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B52D6C0-47C6-4936-BB14-754AE5B4D561}"/>
                </a:ext>
              </a:extLst>
            </p:cNvPr>
            <p:cNvCxnSpPr>
              <a:cxnSpLocks/>
            </p:cNvCxnSpPr>
            <p:nvPr/>
          </p:nvCxnSpPr>
          <p:spPr>
            <a:xfrm>
              <a:off x="6936821" y="3352370"/>
              <a:ext cx="714850" cy="147227"/>
            </a:xfrm>
            <a:prstGeom prst="line">
              <a:avLst/>
            </a:prstGeom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C061D661-6E5D-4003-A556-9A68A93AA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345" y="1673784"/>
              <a:ext cx="883770" cy="486388"/>
            </a:xfrm>
            <a:prstGeom prst="rect">
              <a:avLst/>
            </a:prstGeom>
            <a:noFill/>
            <a:ln w="50800">
              <a:solidFill>
                <a:srgbClr val="002060"/>
              </a:solidFill>
              <a:prstDash val="sysDot"/>
            </a:ln>
          </p:spPr>
          <p:txBody>
            <a:bodyPr wrap="square" lIns="94587" tIns="47294" rIns="94587" bIns="47294">
              <a:spAutoFit/>
            </a:bodyPr>
            <a:lstStyle/>
            <a:p>
              <a:pPr algn="ctr" defTabSz="903091"/>
              <a:r>
                <a:rPr lang="fr-FR" sz="1270" b="1" dirty="0">
                  <a:solidFill>
                    <a:srgbClr val="002060"/>
                  </a:solidFill>
                </a:rPr>
                <a:t>1</a:t>
              </a:r>
              <a:r>
                <a:rPr lang="fr-FR" sz="1270" b="1" baseline="30000" dirty="0">
                  <a:solidFill>
                    <a:srgbClr val="002060"/>
                  </a:solidFill>
                </a:rPr>
                <a:t>er</a:t>
              </a:r>
              <a:r>
                <a:rPr lang="fr-FR" sz="1270" b="1" dirty="0">
                  <a:solidFill>
                    <a:srgbClr val="002060"/>
                  </a:solidFill>
                </a:rPr>
                <a:t> choc pétrolier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7D01F8B-656B-4B87-BA9A-2D53B04C7B25}"/>
                </a:ext>
              </a:extLst>
            </p:cNvPr>
            <p:cNvCxnSpPr/>
            <p:nvPr/>
          </p:nvCxnSpPr>
          <p:spPr>
            <a:xfrm flipH="1" flipV="1">
              <a:off x="3103275" y="2143349"/>
              <a:ext cx="0" cy="2612135"/>
            </a:xfrm>
            <a:prstGeom prst="line">
              <a:avLst/>
            </a:prstGeom>
            <a:ln w="50800" cmpd="sng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994B6511-AAC4-48A6-A0F4-09224D4BFA2E}"/>
                </a:ext>
              </a:extLst>
            </p:cNvPr>
            <p:cNvCxnSpPr>
              <a:cxnSpLocks/>
            </p:cNvCxnSpPr>
            <p:nvPr/>
          </p:nvCxnSpPr>
          <p:spPr>
            <a:xfrm>
              <a:off x="5403869" y="3092158"/>
              <a:ext cx="1404387" cy="245757"/>
            </a:xfrm>
            <a:prstGeom prst="line">
              <a:avLst/>
            </a:prstGeom>
            <a:ln w="38100" cmpd="sng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AFB33472-A202-4271-813A-F52B44D40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9334" y="4096939"/>
              <a:ext cx="1128885" cy="290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4587" tIns="47294" rIns="94587" bIns="47294">
              <a:spAutoFit/>
            </a:bodyPr>
            <a:lstStyle/>
            <a:p>
              <a:pPr algn="r" defTabSz="903091"/>
              <a:r>
                <a:rPr lang="fr-FR" sz="1270" b="1" dirty="0">
                  <a:solidFill>
                    <a:srgbClr val="003366"/>
                  </a:solidFill>
                </a:rPr>
                <a:t>BBC 2005</a:t>
              </a: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C65EF2C-624B-46A3-9807-4C2559D2E455}"/>
                </a:ext>
              </a:extLst>
            </p:cNvPr>
            <p:cNvCxnSpPr>
              <a:cxnSpLocks/>
            </p:cNvCxnSpPr>
            <p:nvPr/>
          </p:nvCxnSpPr>
          <p:spPr>
            <a:xfrm>
              <a:off x="7771120" y="3539812"/>
              <a:ext cx="765991" cy="533065"/>
            </a:xfrm>
            <a:prstGeom prst="line">
              <a:avLst/>
            </a:prstGeom>
            <a:ln w="38100" cmpd="sng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82DE481-429C-4A4B-B9BD-B9680478CB58}"/>
                </a:ext>
              </a:extLst>
            </p:cNvPr>
            <p:cNvCxnSpPr/>
            <p:nvPr/>
          </p:nvCxnSpPr>
          <p:spPr>
            <a:xfrm flipH="1" flipV="1">
              <a:off x="3103275" y="1160122"/>
              <a:ext cx="0" cy="489775"/>
            </a:xfrm>
            <a:prstGeom prst="line">
              <a:avLst/>
            </a:prstGeom>
            <a:ln w="50800" cmpd="sng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486B264-39CC-488A-815B-D7C9B253FE03}"/>
                </a:ext>
              </a:extLst>
            </p:cNvPr>
            <p:cNvCxnSpPr>
              <a:cxnSpLocks/>
            </p:cNvCxnSpPr>
            <p:nvPr/>
          </p:nvCxnSpPr>
          <p:spPr>
            <a:xfrm>
              <a:off x="9861971" y="4096939"/>
              <a:ext cx="1147630" cy="579836"/>
            </a:xfrm>
            <a:prstGeom prst="line">
              <a:avLst/>
            </a:prstGeom>
            <a:ln w="38100" cmpd="sng">
              <a:gradFill>
                <a:gsLst>
                  <a:gs pos="0">
                    <a:srgbClr val="002060"/>
                  </a:gs>
                  <a:gs pos="86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92F9AC0-12CC-4F77-8497-BECBEBACEE3F}"/>
                </a:ext>
              </a:extLst>
            </p:cNvPr>
            <p:cNvCxnSpPr/>
            <p:nvPr/>
          </p:nvCxnSpPr>
          <p:spPr>
            <a:xfrm flipV="1">
              <a:off x="9828418" y="679190"/>
              <a:ext cx="0" cy="40979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181F48A-EE73-4A8A-9FA4-B3972C9BD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194" y="1784790"/>
              <a:ext cx="925967" cy="881732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EE80FFA-CB8B-4569-A7A0-E83F74F52F3E}"/>
                </a:ext>
              </a:extLst>
            </p:cNvPr>
            <p:cNvSpPr txBox="1"/>
            <p:nvPr/>
          </p:nvSpPr>
          <p:spPr>
            <a:xfrm>
              <a:off x="8575211" y="1286850"/>
              <a:ext cx="1318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445D"/>
                  </a:solidFill>
                </a:rPr>
                <a:t>Aujourd’hui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21B003-856D-419B-92BE-E2F0DAB0E534}"/>
                </a:ext>
              </a:extLst>
            </p:cNvPr>
            <p:cNvSpPr txBox="1"/>
            <p:nvPr/>
          </p:nvSpPr>
          <p:spPr>
            <a:xfrm>
              <a:off x="9926482" y="1311343"/>
              <a:ext cx="839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445D"/>
                  </a:solidFill>
                </a:rPr>
                <a:t>Demain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DC78BFF-B227-440A-8B05-DAB1FE269DCD}"/>
                </a:ext>
              </a:extLst>
            </p:cNvPr>
            <p:cNvCxnSpPr>
              <a:cxnSpLocks/>
            </p:cNvCxnSpPr>
            <p:nvPr/>
          </p:nvCxnSpPr>
          <p:spPr>
            <a:xfrm>
              <a:off x="8573495" y="4072877"/>
              <a:ext cx="1206823" cy="3503"/>
            </a:xfrm>
            <a:prstGeom prst="line">
              <a:avLst/>
            </a:prstGeom>
            <a:ln w="38100" cmpd="sng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60FC83C-A4ED-49BE-881F-CDB8E55C248D}"/>
                </a:ext>
              </a:extLst>
            </p:cNvPr>
            <p:cNvSpPr txBox="1"/>
            <p:nvPr/>
          </p:nvSpPr>
          <p:spPr>
            <a:xfrm>
              <a:off x="5489127" y="1323633"/>
              <a:ext cx="602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445D"/>
                  </a:solidFill>
                </a:rPr>
                <a:t>Hier</a:t>
              </a:r>
            </a:p>
          </p:txBody>
        </p:sp>
        <p:pic>
          <p:nvPicPr>
            <p:cNvPr id="29" name="Picture 2" descr="Résultat de recherche d'images pour &quot;RE2018&quot;">
              <a:extLst>
                <a:ext uri="{FF2B5EF4-FFF2-40B4-BE49-F238E27FC236}">
                  <a16:creationId xmlns:a16="http://schemas.microsoft.com/office/drawing/2014/main" id="{42D85D0B-15B0-4E37-8B8C-337E6BCCB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4731" y="1809450"/>
              <a:ext cx="881754" cy="83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40E23AA-6BE2-4B4B-8421-5F4A52E0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826" y="3455882"/>
              <a:ext cx="2017668" cy="633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092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AC128-384D-43A1-929A-F19340DD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Expérimentation énergie Carbone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3CDE00-A743-46AB-BD7E-960A3025B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5D9783-14A0-463C-9D36-56023A75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6B54C22-3864-4C14-8E2E-71EC736F27C8}"/>
              </a:ext>
            </a:extLst>
          </p:cNvPr>
          <p:cNvGrpSpPr/>
          <p:nvPr/>
        </p:nvGrpSpPr>
        <p:grpSpPr>
          <a:xfrm>
            <a:off x="0" y="538235"/>
            <a:ext cx="12367732" cy="5327612"/>
            <a:chOff x="-78073" y="358697"/>
            <a:chExt cx="12367732" cy="5327612"/>
          </a:xfrm>
        </p:grpSpPr>
        <p:graphicFrame>
          <p:nvGraphicFramePr>
            <p:cNvPr id="6" name="Graphique 5">
              <a:extLst>
                <a:ext uri="{FF2B5EF4-FFF2-40B4-BE49-F238E27FC236}">
                  <a16:creationId xmlns:a16="http://schemas.microsoft.com/office/drawing/2014/main" id="{96AF3A8B-4E12-4511-9E75-F48074F3119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42132092"/>
                </p:ext>
              </p:extLst>
            </p:nvPr>
          </p:nvGraphicFramePr>
          <p:xfrm>
            <a:off x="5964228" y="413013"/>
            <a:ext cx="4284476" cy="51993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phique 6">
              <a:extLst>
                <a:ext uri="{FF2B5EF4-FFF2-40B4-BE49-F238E27FC236}">
                  <a16:creationId xmlns:a16="http://schemas.microsoft.com/office/drawing/2014/main" id="{A97A36EE-9659-402C-8F1E-D2576A0066D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24122867"/>
                </p:ext>
              </p:extLst>
            </p:nvPr>
          </p:nvGraphicFramePr>
          <p:xfrm>
            <a:off x="1564027" y="358697"/>
            <a:ext cx="2880196" cy="53276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A278A6-7190-46AE-93C4-4A7242D61D5F}"/>
                </a:ext>
              </a:extLst>
            </p:cNvPr>
            <p:cNvSpPr txBox="1"/>
            <p:nvPr/>
          </p:nvSpPr>
          <p:spPr>
            <a:xfrm>
              <a:off x="-78073" y="959843"/>
              <a:ext cx="2520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E = Energie</a:t>
              </a:r>
            </a:p>
            <a:p>
              <a:pPr algn="ctr"/>
              <a:r>
                <a:rPr lang="fr-FR" sz="1800" dirty="0"/>
                <a:t>(kWhEP/</a:t>
              </a:r>
              <a:r>
                <a:rPr lang="fr-FR" sz="1800" dirty="0" err="1"/>
                <a:t>mSRT</a:t>
              </a:r>
              <a:r>
                <a:rPr lang="fr-FR" sz="1800" dirty="0"/>
                <a:t>)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D8DEFA-3ED4-483C-AB19-AA9BBA6E08EF}"/>
                </a:ext>
              </a:extLst>
            </p:cNvPr>
            <p:cNvSpPr txBox="1"/>
            <p:nvPr/>
          </p:nvSpPr>
          <p:spPr>
            <a:xfrm>
              <a:off x="2230163" y="4905404"/>
              <a:ext cx="1944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/>
                <a:t>5 usages RT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BD039E4-C487-43A3-9E71-DC4BFA02F091}"/>
                </a:ext>
              </a:extLst>
            </p:cNvPr>
            <p:cNvSpPr txBox="1"/>
            <p:nvPr/>
          </p:nvSpPr>
          <p:spPr>
            <a:xfrm>
              <a:off x="2266043" y="2733238"/>
              <a:ext cx="1944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/>
                <a:t>Autres usages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9D4C741-D770-4066-89B8-15ECBBC4798B}"/>
                </a:ext>
              </a:extLst>
            </p:cNvPr>
            <p:cNvCxnSpPr/>
            <p:nvPr/>
          </p:nvCxnSpPr>
          <p:spPr>
            <a:xfrm>
              <a:off x="2320111" y="1493133"/>
              <a:ext cx="1836080" cy="0"/>
            </a:xfrm>
            <a:prstGeom prst="line">
              <a:avLst/>
            </a:prstGeom>
            <a:ln w="38100">
              <a:solidFill>
                <a:srgbClr val="613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3AF6731D-FC20-4201-802E-4C6D497A7A98}"/>
                </a:ext>
              </a:extLst>
            </p:cNvPr>
            <p:cNvCxnSpPr/>
            <p:nvPr/>
          </p:nvCxnSpPr>
          <p:spPr>
            <a:xfrm>
              <a:off x="2284231" y="2213213"/>
              <a:ext cx="1836080" cy="0"/>
            </a:xfrm>
            <a:prstGeom prst="line">
              <a:avLst/>
            </a:prstGeom>
            <a:ln w="38100">
              <a:solidFill>
                <a:srgbClr val="613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3F75232-0508-4CFC-95B5-0403DC60C785}"/>
                </a:ext>
              </a:extLst>
            </p:cNvPr>
            <p:cNvSpPr txBox="1"/>
            <p:nvPr/>
          </p:nvSpPr>
          <p:spPr>
            <a:xfrm>
              <a:off x="4120311" y="917069"/>
              <a:ext cx="1395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Energie 1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F69A864-7982-40FC-BD82-949723E0505A}"/>
                </a:ext>
              </a:extLst>
            </p:cNvPr>
            <p:cNvSpPr txBox="1"/>
            <p:nvPr/>
          </p:nvSpPr>
          <p:spPr>
            <a:xfrm>
              <a:off x="4120311" y="1385121"/>
              <a:ext cx="1395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Energie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EE917CD-99EB-4A63-B5CA-2876023B3B14}"/>
                </a:ext>
              </a:extLst>
            </p:cNvPr>
            <p:cNvSpPr txBox="1"/>
            <p:nvPr/>
          </p:nvSpPr>
          <p:spPr>
            <a:xfrm>
              <a:off x="4120309" y="2012733"/>
              <a:ext cx="1656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Energie 3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BDB00F3-88DA-487C-903E-EB8A0F9EB587}"/>
                </a:ext>
              </a:extLst>
            </p:cNvPr>
            <p:cNvSpPr txBox="1"/>
            <p:nvPr/>
          </p:nvSpPr>
          <p:spPr>
            <a:xfrm>
              <a:off x="4150627" y="5246394"/>
              <a:ext cx="1053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Energie 4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7FCE9C3-3E8A-4881-BEFD-6926154B1488}"/>
                </a:ext>
              </a:extLst>
            </p:cNvPr>
            <p:cNvCxnSpPr/>
            <p:nvPr/>
          </p:nvCxnSpPr>
          <p:spPr>
            <a:xfrm>
              <a:off x="2320111" y="1277109"/>
              <a:ext cx="1836080" cy="0"/>
            </a:xfrm>
            <a:prstGeom prst="line">
              <a:avLst/>
            </a:prstGeom>
            <a:ln w="38100">
              <a:solidFill>
                <a:srgbClr val="613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8CF6571-B82E-4D1B-99B9-13F78545D100}"/>
                </a:ext>
              </a:extLst>
            </p:cNvPr>
            <p:cNvSpPr txBox="1"/>
            <p:nvPr/>
          </p:nvSpPr>
          <p:spPr>
            <a:xfrm>
              <a:off x="9769379" y="439614"/>
              <a:ext cx="2520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C = Carbone</a:t>
              </a:r>
            </a:p>
            <a:p>
              <a:pPr algn="ctr"/>
              <a:r>
                <a:rPr lang="fr-FR" sz="1800" dirty="0"/>
                <a:t>(kgCO2/</a:t>
              </a:r>
              <a:r>
                <a:rPr lang="fr-FR" sz="1800" dirty="0" err="1"/>
                <a:t>mSDP</a:t>
              </a:r>
              <a:r>
                <a:rPr lang="fr-FR" sz="1800" dirty="0"/>
                <a:t>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EBF448D-07B4-4613-986B-31830CB36E43}"/>
                </a:ext>
              </a:extLst>
            </p:cNvPr>
            <p:cNvSpPr txBox="1"/>
            <p:nvPr/>
          </p:nvSpPr>
          <p:spPr>
            <a:xfrm>
              <a:off x="7351235" y="4897803"/>
              <a:ext cx="1944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/>
                <a:t>Matériaux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E4C977D-6A4D-4A74-984A-38D42D964553}"/>
                </a:ext>
              </a:extLst>
            </p:cNvPr>
            <p:cNvSpPr txBox="1"/>
            <p:nvPr/>
          </p:nvSpPr>
          <p:spPr>
            <a:xfrm>
              <a:off x="7244943" y="2839861"/>
              <a:ext cx="1944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/>
                <a:t>Energie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657FC35-CEB3-47AE-B5E0-9BAB4F423989}"/>
                </a:ext>
              </a:extLst>
            </p:cNvPr>
            <p:cNvSpPr txBox="1"/>
            <p:nvPr/>
          </p:nvSpPr>
          <p:spPr>
            <a:xfrm>
              <a:off x="6519796" y="1450231"/>
              <a:ext cx="10328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fr-FR" i="1" dirty="0"/>
                <a:t>Chantier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1AAC45B-7E31-4755-9F47-57DCD869DDD7}"/>
                </a:ext>
              </a:extLst>
            </p:cNvPr>
            <p:cNvSpPr txBox="1"/>
            <p:nvPr/>
          </p:nvSpPr>
          <p:spPr>
            <a:xfrm>
              <a:off x="6523066" y="1097089"/>
              <a:ext cx="10328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fr-FR" i="1" dirty="0"/>
                <a:t>Eau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3CD13E93-C36E-4CA7-AD35-29CE636660A7}"/>
                </a:ext>
              </a:extLst>
            </p:cNvPr>
            <p:cNvCxnSpPr/>
            <p:nvPr/>
          </p:nvCxnSpPr>
          <p:spPr>
            <a:xfrm>
              <a:off x="7353079" y="1385121"/>
              <a:ext cx="18360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7ED1CEF-C649-4984-8C07-0396D74DDC61}"/>
                </a:ext>
              </a:extLst>
            </p:cNvPr>
            <p:cNvCxnSpPr/>
            <p:nvPr/>
          </p:nvCxnSpPr>
          <p:spPr>
            <a:xfrm>
              <a:off x="7351235" y="2717269"/>
              <a:ext cx="18360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3189FC0-939E-4674-92B6-F33F363B7321}"/>
                </a:ext>
              </a:extLst>
            </p:cNvPr>
            <p:cNvCxnSpPr/>
            <p:nvPr/>
          </p:nvCxnSpPr>
          <p:spPr>
            <a:xfrm>
              <a:off x="7332380" y="3581365"/>
              <a:ext cx="1836080" cy="0"/>
            </a:xfrm>
            <a:prstGeom prst="line">
              <a:avLst/>
            </a:prstGeom>
            <a:ln w="38100">
              <a:solidFill>
                <a:schemeClr val="bg2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C317AF-038E-4CEF-921D-7F1EB285DC28}"/>
                </a:ext>
              </a:extLst>
            </p:cNvPr>
            <p:cNvCxnSpPr/>
            <p:nvPr/>
          </p:nvCxnSpPr>
          <p:spPr>
            <a:xfrm>
              <a:off x="7332380" y="3761385"/>
              <a:ext cx="1836080" cy="0"/>
            </a:xfrm>
            <a:prstGeom prst="line">
              <a:avLst/>
            </a:prstGeom>
            <a:ln w="38100">
              <a:solidFill>
                <a:schemeClr val="bg2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D93D03F-C36F-4785-87B5-223AD9038921}"/>
                </a:ext>
              </a:extLst>
            </p:cNvPr>
            <p:cNvSpPr txBox="1"/>
            <p:nvPr/>
          </p:nvSpPr>
          <p:spPr>
            <a:xfrm>
              <a:off x="9133549" y="1321253"/>
              <a:ext cx="117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Carbone1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FC6EC66-6640-48DE-BB4F-2C533EC11DB4}"/>
                </a:ext>
              </a:extLst>
            </p:cNvPr>
            <p:cNvSpPr txBox="1"/>
            <p:nvPr/>
          </p:nvSpPr>
          <p:spPr>
            <a:xfrm>
              <a:off x="9214157" y="2546398"/>
              <a:ext cx="132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Carbone 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7B2E524-4CC4-4309-B365-C266E31EB62C}"/>
                </a:ext>
              </a:extLst>
            </p:cNvPr>
            <p:cNvSpPr txBox="1"/>
            <p:nvPr/>
          </p:nvSpPr>
          <p:spPr>
            <a:xfrm>
              <a:off x="9260013" y="3293444"/>
              <a:ext cx="17026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chemeClr val="bg2">
                      <a:lumMod val="65000"/>
                    </a:schemeClr>
                  </a:solidFill>
                </a:rPr>
                <a:t>Sous-seuil</a:t>
              </a:r>
              <a:r>
                <a:rPr lang="fr-FR" dirty="0">
                  <a:solidFill>
                    <a:schemeClr val="bg2">
                      <a:lumMod val="65000"/>
                    </a:schemeClr>
                  </a:solidFill>
                </a:rPr>
                <a:t> C1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598DF8B-EAD7-47CA-8B3A-FA0DC2CBF383}"/>
                </a:ext>
              </a:extLst>
            </p:cNvPr>
            <p:cNvSpPr txBox="1"/>
            <p:nvPr/>
          </p:nvSpPr>
          <p:spPr>
            <a:xfrm>
              <a:off x="9260013" y="3653373"/>
              <a:ext cx="17026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chemeClr val="bg2">
                      <a:lumMod val="65000"/>
                    </a:schemeClr>
                  </a:solidFill>
                </a:rPr>
                <a:t>Sous-seuil</a:t>
              </a:r>
              <a:r>
                <a:rPr lang="fr-FR" dirty="0">
                  <a:solidFill>
                    <a:schemeClr val="bg2">
                      <a:lumMod val="65000"/>
                    </a:schemeClr>
                  </a:solidFill>
                </a:rPr>
                <a:t> C2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BED3D06-D9E2-4D23-923B-C0930222A9D0}"/>
                </a:ext>
              </a:extLst>
            </p:cNvPr>
            <p:cNvSpPr txBox="1"/>
            <p:nvPr/>
          </p:nvSpPr>
          <p:spPr>
            <a:xfrm>
              <a:off x="5314561" y="2877083"/>
              <a:ext cx="12620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dirty="0"/>
                <a:t>ET</a:t>
              </a:r>
            </a:p>
          </p:txBody>
        </p:sp>
      </p:grp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23A1F5B-EFCA-407E-8FF8-3840BEACDEB8}"/>
              </a:ext>
            </a:extLst>
          </p:cNvPr>
          <p:cNvCxnSpPr/>
          <p:nvPr/>
        </p:nvCxnSpPr>
        <p:spPr>
          <a:xfrm>
            <a:off x="2362304" y="5680264"/>
            <a:ext cx="1836080" cy="0"/>
          </a:xfrm>
          <a:prstGeom prst="line">
            <a:avLst/>
          </a:prstGeom>
          <a:ln w="38100">
            <a:solidFill>
              <a:srgbClr val="613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B4CD1A0E-9B08-4FA3-9638-B9D589D5BB7D}"/>
              </a:ext>
            </a:extLst>
          </p:cNvPr>
          <p:cNvCxnSpPr>
            <a:cxnSpLocks/>
          </p:cNvCxnSpPr>
          <p:nvPr/>
        </p:nvCxnSpPr>
        <p:spPr>
          <a:xfrm flipH="1" flipV="1">
            <a:off x="7636459" y="1468670"/>
            <a:ext cx="191999" cy="40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310330C7-0FCA-4090-9869-A03264409B7C}"/>
              </a:ext>
            </a:extLst>
          </p:cNvPr>
          <p:cNvCxnSpPr>
            <a:cxnSpLocks/>
          </p:cNvCxnSpPr>
          <p:nvPr/>
        </p:nvCxnSpPr>
        <p:spPr>
          <a:xfrm flipH="1">
            <a:off x="7636459" y="1613632"/>
            <a:ext cx="188729" cy="162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5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4E7AF-09E4-4949-909C-3F957CFB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Expérimentation énergie Carbone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1CEDE2-1E92-4FF8-BE49-C1B48705C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54DBB5-0045-4AF3-954E-5E965FDA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6B760A-DD9B-4B53-9E10-515CE51F4331}"/>
              </a:ext>
            </a:extLst>
          </p:cNvPr>
          <p:cNvGrpSpPr/>
          <p:nvPr/>
        </p:nvGrpSpPr>
        <p:grpSpPr>
          <a:xfrm>
            <a:off x="967710" y="1813294"/>
            <a:ext cx="6528582" cy="929806"/>
            <a:chOff x="1574368" y="2718109"/>
            <a:chExt cx="7071202" cy="10251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4E1C59-C5EF-42A8-811F-3DFA838A2368}"/>
                </a:ext>
              </a:extLst>
            </p:cNvPr>
            <p:cNvSpPr/>
            <p:nvPr/>
          </p:nvSpPr>
          <p:spPr>
            <a:xfrm>
              <a:off x="3962218" y="2946028"/>
              <a:ext cx="2025167" cy="726612"/>
            </a:xfrm>
            <a:prstGeom prst="rect">
              <a:avLst/>
            </a:prstGeom>
            <a:solidFill>
              <a:srgbClr val="C00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33" b="1" dirty="0"/>
                <a:t>Energie non renouvelable</a:t>
              </a:r>
              <a:endParaRPr lang="fr-FR" sz="1633" b="1" baseline="-25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CFDA79-3BB7-4712-97CA-8F7FB9EC33F8}"/>
                </a:ext>
              </a:extLst>
            </p:cNvPr>
            <p:cNvSpPr/>
            <p:nvPr/>
          </p:nvSpPr>
          <p:spPr>
            <a:xfrm>
              <a:off x="6460738" y="2946028"/>
              <a:ext cx="2184832" cy="72661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33" b="1" dirty="0"/>
                <a:t>Electricité produite in-situ</a:t>
              </a:r>
              <a:endParaRPr lang="fr-FR" sz="1633" b="1" baseline="-2500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E24068E-8192-42B6-A0E0-166B6835CDB6}"/>
                </a:ext>
              </a:extLst>
            </p:cNvPr>
            <p:cNvSpPr txBox="1"/>
            <p:nvPr/>
          </p:nvSpPr>
          <p:spPr>
            <a:xfrm>
              <a:off x="1574368" y="3035703"/>
              <a:ext cx="2044888" cy="47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77" dirty="0"/>
                <a:t>- </a:t>
              </a:r>
              <a:r>
                <a:rPr lang="fr-FR" sz="2177" b="1" dirty="0"/>
                <a:t> </a:t>
              </a:r>
              <a:r>
                <a:rPr lang="fr-FR" sz="2177" b="1" dirty="0" err="1"/>
                <a:t>Bilan</a:t>
              </a:r>
              <a:r>
                <a:rPr lang="fr-FR" sz="2177" b="1" baseline="-25000" dirty="0" err="1"/>
                <a:t>BEPOS</a:t>
              </a:r>
              <a:endParaRPr lang="fr-FR" sz="2177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E143C7-3F57-49A8-8799-9D10A35B725D}"/>
                </a:ext>
              </a:extLst>
            </p:cNvPr>
            <p:cNvSpPr txBox="1"/>
            <p:nvPr/>
          </p:nvSpPr>
          <p:spPr>
            <a:xfrm>
              <a:off x="3463567" y="3050621"/>
              <a:ext cx="428035" cy="59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902" b="1" dirty="0"/>
                <a:t>=</a:t>
              </a:r>
              <a:endParaRPr lang="fr-FR" sz="2902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41C1C15-8140-41E1-A5AE-CA55D22C9EB3}"/>
                </a:ext>
              </a:extLst>
            </p:cNvPr>
            <p:cNvSpPr txBox="1"/>
            <p:nvPr/>
          </p:nvSpPr>
          <p:spPr>
            <a:xfrm>
              <a:off x="6003903" y="2718109"/>
              <a:ext cx="428035" cy="102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42" b="1" dirty="0"/>
                <a:t>-</a:t>
              </a:r>
              <a:endParaRPr lang="fr-FR" sz="5442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BBB37A1-8A7E-4C21-9A6A-ECFB49CAC3EF}"/>
              </a:ext>
            </a:extLst>
          </p:cNvPr>
          <p:cNvPicPr/>
          <p:nvPr/>
        </p:nvPicPr>
        <p:blipFill rotWithShape="1">
          <a:blip r:embed="rId2"/>
          <a:srcRect t="26644" b="4538"/>
          <a:stretch/>
        </p:blipFill>
        <p:spPr>
          <a:xfrm>
            <a:off x="1723861" y="2802985"/>
            <a:ext cx="6714918" cy="30084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8E3A12F-AD12-4838-9117-E9B5622ACF78}"/>
              </a:ext>
            </a:extLst>
          </p:cNvPr>
          <p:cNvSpPr txBox="1"/>
          <p:nvPr/>
        </p:nvSpPr>
        <p:spPr>
          <a:xfrm>
            <a:off x="8516783" y="3010586"/>
            <a:ext cx="2522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Biomasse = 0</a:t>
            </a:r>
          </a:p>
          <a:p>
            <a:r>
              <a:rPr lang="fr-FR" dirty="0"/>
              <a:t>Solaire thermique = 0</a:t>
            </a:r>
          </a:p>
          <a:p>
            <a:r>
              <a:rPr lang="fr-FR" dirty="0"/>
              <a:t>Géothermie = 0</a:t>
            </a:r>
          </a:p>
          <a:p>
            <a:r>
              <a:rPr lang="fr-FR" dirty="0"/>
              <a:t>Réseau fonction %</a:t>
            </a:r>
            <a:r>
              <a:rPr lang="fr-FR" dirty="0" err="1"/>
              <a:t>EnR</a:t>
            </a:r>
            <a:endParaRPr lang="fr-FR" dirty="0"/>
          </a:p>
          <a:p>
            <a:r>
              <a:rPr lang="fr-FR" dirty="0"/>
              <a:t>Gaz, électricité, fioul =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DA649F-8502-4D04-9522-41CE6C7A45D9}"/>
              </a:ext>
            </a:extLst>
          </p:cNvPr>
          <p:cNvSpPr txBox="1"/>
          <p:nvPr/>
        </p:nvSpPr>
        <p:spPr>
          <a:xfrm>
            <a:off x="447382" y="1107570"/>
            <a:ext cx="56386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baseline="-25000" dirty="0">
                <a:solidFill>
                  <a:srgbClr val="00445D"/>
                </a:solidFill>
              </a:rPr>
              <a:t>Un nouvel indicateur énergie : le </a:t>
            </a:r>
            <a:r>
              <a:rPr lang="fr-FR" sz="2800" b="1" i="1" baseline="-25000" dirty="0" err="1">
                <a:solidFill>
                  <a:srgbClr val="00445D"/>
                </a:solidFill>
              </a:rPr>
              <a:t>BilanBEPOS</a:t>
            </a:r>
            <a:endParaRPr lang="fr-FR" sz="2800" b="1" i="1" baseline="-25000" dirty="0">
              <a:solidFill>
                <a:srgbClr val="00445D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64AFE3-0773-448C-89B4-E4450E906B80}"/>
              </a:ext>
            </a:extLst>
          </p:cNvPr>
          <p:cNvSpPr txBox="1"/>
          <p:nvPr/>
        </p:nvSpPr>
        <p:spPr>
          <a:xfrm>
            <a:off x="7945341" y="5224948"/>
            <a:ext cx="366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Quid des </a:t>
            </a:r>
            <a:r>
              <a:rPr lang="fr-FR" b="1" dirty="0" err="1"/>
              <a:t>EnR</a:t>
            </a:r>
            <a:r>
              <a:rPr lang="fr-FR" b="1" dirty="0"/>
              <a:t> dans les réseaux gaz / élec ??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1867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472AA-F8DD-4159-99BE-C222890E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Ouverture vers la RE2020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3E7A52-72B6-4320-B4FA-48D029A73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43B62-6429-459B-8C2D-332BA0A2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8C49C8-6928-4A99-B1BB-E894432D1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59" y="1563597"/>
            <a:ext cx="8495118" cy="42801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46D367C-4874-4DD0-BDE6-0F0121CC77DA}"/>
              </a:ext>
            </a:extLst>
          </p:cNvPr>
          <p:cNvSpPr txBox="1"/>
          <p:nvPr/>
        </p:nvSpPr>
        <p:spPr>
          <a:xfrm>
            <a:off x="581192" y="1042952"/>
            <a:ext cx="56386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baseline="-25000" dirty="0">
                <a:solidFill>
                  <a:srgbClr val="00445D"/>
                </a:solidFill>
              </a:rPr>
              <a:t>Fonctionnement et gouvernance</a:t>
            </a:r>
          </a:p>
        </p:txBody>
      </p:sp>
    </p:spTree>
    <p:extLst>
      <p:ext uri="{BB962C8B-B14F-4D97-AF65-F5344CB8AC3E}">
        <p14:creationId xmlns:p14="http://schemas.microsoft.com/office/powerpoint/2010/main" val="143275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4BCBA-1030-4F2C-A864-47FE0E7D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Ouverture vers la RE2020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462E6-1925-4CE1-A02C-D60573003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406D5-C27D-4DFA-99B7-D787F69B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35A0F0F6-D298-406C-9475-49FBD2390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1625"/>
          <a:stretch/>
        </p:blipFill>
        <p:spPr>
          <a:xfrm>
            <a:off x="2791132" y="1841862"/>
            <a:ext cx="7295536" cy="39408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2D1C77-9DBA-4182-986E-E2CC25FC6DEA}"/>
              </a:ext>
            </a:extLst>
          </p:cNvPr>
          <p:cNvSpPr txBox="1"/>
          <p:nvPr/>
        </p:nvSpPr>
        <p:spPr>
          <a:xfrm>
            <a:off x="924090" y="1151560"/>
            <a:ext cx="56386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baseline="-25000" dirty="0">
                <a:solidFill>
                  <a:srgbClr val="00445D"/>
                </a:solidFill>
              </a:rPr>
              <a:t>Proposition possible</a:t>
            </a:r>
          </a:p>
        </p:txBody>
      </p:sp>
    </p:spTree>
    <p:extLst>
      <p:ext uri="{BB962C8B-B14F-4D97-AF65-F5344CB8AC3E}">
        <p14:creationId xmlns:p14="http://schemas.microsoft.com/office/powerpoint/2010/main" val="7947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état</a:t>
            </a:r>
            <a:r>
              <a:rPr lang="en-US" dirty="0"/>
              <a:t> des </a:t>
            </a:r>
            <a:r>
              <a:rPr lang="en-US" dirty="0" err="1"/>
              <a:t>lieux</a:t>
            </a:r>
            <a:r>
              <a:rPr lang="en-US" dirty="0"/>
              <a:t> de la </a:t>
            </a:r>
            <a:r>
              <a:rPr lang="fr-FR" dirty="0"/>
              <a:t>chaleur</a:t>
            </a:r>
            <a:r>
              <a:rPr lang="en-US" dirty="0"/>
              <a:t> </a:t>
            </a:r>
            <a:r>
              <a:rPr lang="en-US" dirty="0" err="1"/>
              <a:t>solaire</a:t>
            </a:r>
            <a:r>
              <a:rPr lang="en-US" dirty="0"/>
              <a:t> dans </a:t>
            </a:r>
            <a:r>
              <a:rPr lang="en-US" dirty="0" err="1"/>
              <a:t>l’habitat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1251802"/>
          </a:xfrm>
        </p:spPr>
        <p:txBody>
          <a:bodyPr>
            <a:normAutofit/>
          </a:bodyPr>
          <a:lstStyle/>
          <a:p>
            <a:r>
              <a:rPr lang="fr-FR" sz="2400" dirty="0"/>
              <a:t>Valérie Laplagne</a:t>
            </a:r>
          </a:p>
          <a:p>
            <a:r>
              <a:rPr lang="en-US" sz="2400" dirty="0" err="1"/>
              <a:t>Responsable</a:t>
            </a:r>
            <a:r>
              <a:rPr lang="en-US" sz="2400" dirty="0"/>
              <a:t> Chaleur </a:t>
            </a:r>
            <a:r>
              <a:rPr lang="en-US" sz="2400" dirty="0" err="1">
                <a:solidFill>
                  <a:srgbClr val="E2643C"/>
                </a:solidFill>
              </a:rPr>
              <a:t>Renouvelable</a:t>
            </a:r>
            <a:r>
              <a:rPr lang="en-US" sz="2400" dirty="0"/>
              <a:t> – </a:t>
            </a:r>
            <a:r>
              <a:rPr lang="en-US" sz="2400" dirty="0" err="1"/>
              <a:t>Uniclima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47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B5B61-8979-49A6-B36D-0C324FC5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Ouverture vers la RE2020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09BE8-7E72-4B73-8136-E9721D4EC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Groupe d’expertise GE 15</a:t>
            </a:r>
          </a:p>
          <a:p>
            <a:r>
              <a:rPr lang="fr-FR" dirty="0"/>
              <a:t> </a:t>
            </a:r>
            <a:r>
              <a:rPr lang="fr-FR" sz="2000" b="1" dirty="0"/>
              <a:t>Obligation de recours à la chaleur renouvelable, ou plus globalement aux ENR </a:t>
            </a:r>
            <a:r>
              <a:rPr lang="fr-FR" sz="2000" dirty="0"/>
              <a:t>	</a:t>
            </a:r>
          </a:p>
          <a:p>
            <a:r>
              <a:rPr lang="fr-FR" sz="2000" dirty="0"/>
              <a:t> Identifier des possibilités de favoriser le développement de la chaleur renouvelable et de récupération dans les bâtiments neufs</a:t>
            </a:r>
          </a:p>
          <a:p>
            <a:r>
              <a:rPr lang="fr-FR" sz="2000" dirty="0"/>
              <a:t> Identifier un niveau minimum de chaleur renouvelable qui pourrait être imposé dans les bâtiments neufs 	</a:t>
            </a:r>
          </a:p>
          <a:p>
            <a:r>
              <a:rPr lang="fr-FR" sz="2000" dirty="0"/>
              <a:t> Etendre dans un second temps la réflexion aux énergies renouvelables et de récupération 	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A080BF-ADEE-4E7D-9724-B191695B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8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CB143-4B3D-464F-98E8-D62ADD56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Acquis de la rt2012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0EEC7F-2422-47D2-BB25-BA24A7A41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71449"/>
            <a:ext cx="11029615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400" i="1" dirty="0"/>
              <a:t>Exemple en maisons individuelles</a:t>
            </a:r>
          </a:p>
          <a:p>
            <a:r>
              <a:rPr lang="fr-FR" sz="2900" dirty="0"/>
              <a:t>Article 16 de la RT2012 : </a:t>
            </a:r>
          </a:p>
          <a:p>
            <a:r>
              <a:rPr lang="fr-FR" sz="2900" dirty="0"/>
              <a:t>« Toute maison individuelle ou accolée recourt à une source d'énergie renouvelable. »</a:t>
            </a:r>
          </a:p>
          <a:p>
            <a:r>
              <a:rPr lang="fr-FR" sz="2900" dirty="0"/>
              <a:t>AEPENR &gt; 5kWhEP/m².an</a:t>
            </a:r>
          </a:p>
          <a:p>
            <a:endParaRPr lang="fr-FR" sz="2900" dirty="0"/>
          </a:p>
          <a:p>
            <a:pPr>
              <a:tabLst>
                <a:tab pos="2952750" algn="l"/>
              </a:tabLst>
            </a:pPr>
            <a:r>
              <a:rPr lang="fr-FR" sz="2900" dirty="0"/>
              <a:t>Réponse réglementaire : </a:t>
            </a:r>
          </a:p>
          <a:p>
            <a:pPr marL="361950" indent="0">
              <a:buNone/>
              <a:tabLst>
                <a:tab pos="2952750" algn="l"/>
              </a:tabLst>
            </a:pPr>
            <a:r>
              <a:rPr lang="fr-FR" sz="2900" dirty="0"/>
              <a:t>le kit PV RT2012 !!</a:t>
            </a:r>
          </a:p>
          <a:p>
            <a:pPr marL="7181850" indent="-304800"/>
            <a:r>
              <a:rPr lang="fr-FR" sz="2900" dirty="0"/>
              <a:t>Pertinence économique en cout global ?</a:t>
            </a:r>
          </a:p>
          <a:p>
            <a:pPr marL="7181850" indent="-304800"/>
            <a:r>
              <a:rPr lang="fr-FR" sz="2900" dirty="0"/>
              <a:t>Pertinence énergétique ? </a:t>
            </a:r>
          </a:p>
          <a:p>
            <a:pPr marL="7181850" indent="-304800"/>
            <a:r>
              <a:rPr lang="fr-FR" sz="2900" dirty="0"/>
              <a:t>Pertinence environnementale ?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6376AD-D69E-4515-89F6-14F06204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507BAA-425E-4AD8-AF50-F554C19FC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92" y="3429000"/>
            <a:ext cx="3641984" cy="22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1D237-3E2B-460F-AD58-16B13B21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Acquis de la rt2012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67326E-1586-423D-AC0F-9CD5BD4B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536738"/>
            <a:ext cx="11029615" cy="5978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i="1" dirty="0"/>
              <a:t>Bonus 15% en immeuble collectif </a:t>
            </a:r>
          </a:p>
          <a:p>
            <a:r>
              <a:rPr lang="fr-FR" sz="2000" dirty="0"/>
              <a:t>Article 12 de la RT2012 : </a:t>
            </a:r>
          </a:p>
          <a:p>
            <a:r>
              <a:rPr lang="fr-FR" sz="2000" dirty="0"/>
              <a:t>En immeuble collectif droit, à consommer supplémentaire de 15% jusqu’au 31/12/2014</a:t>
            </a:r>
          </a:p>
          <a:p>
            <a:r>
              <a:rPr lang="fr-FR" sz="2000" dirty="0"/>
              <a:t>Puis prolonger jusqu’au 31/12/2017…</a:t>
            </a:r>
          </a:p>
          <a:p>
            <a:r>
              <a:rPr lang="fr-FR" sz="2000" dirty="0"/>
              <a:t>Puis jusqu'au 31/12/2019 !!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pPr marL="1428750" indent="-304800">
              <a:tabLst>
                <a:tab pos="1885950" algn="l"/>
              </a:tabLst>
            </a:pPr>
            <a:r>
              <a:rPr lang="fr-FR" sz="2000" b="1" dirty="0"/>
              <a:t>Attention à ne pas embarquer dans la future RE des assouplissements immuables !!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94E4BD-49FA-411C-BEA8-02AE681C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40CAD9-1AFD-4D02-B5C4-EC320C0B5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67" t="42695" r="28516" b="38440"/>
          <a:stretch/>
        </p:blipFill>
        <p:spPr>
          <a:xfrm>
            <a:off x="6338417" y="2625020"/>
            <a:ext cx="3514927" cy="222612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747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9073D-265B-4AAF-881B-30B002D0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la future re2020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357DFC-BBBB-4F80-916B-8EBC2350E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220855"/>
            <a:ext cx="11029615" cy="782495"/>
          </a:xfrm>
        </p:spPr>
        <p:txBody>
          <a:bodyPr/>
          <a:lstStyle/>
          <a:p>
            <a:r>
              <a:rPr lang="fr-FR" sz="2400" dirty="0"/>
              <a:t>Notre conviction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A92611-0CDE-40B5-BC82-50B61A15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A5BB81-E439-48BF-A9A3-6CA9839613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393">
            <a:off x="9055834" y="2446990"/>
            <a:ext cx="1960261" cy="1248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EC2A7-B556-4EDC-8041-616483E58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2" y="1540402"/>
            <a:ext cx="7072358" cy="33750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7CD942-0236-4C40-B8AF-162C2260C2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0853400">
            <a:off x="8544990" y="647692"/>
            <a:ext cx="1297730" cy="13988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8E79BA-D6A4-4F2D-BB15-2EFC95D69F68}"/>
              </a:ext>
            </a:extLst>
          </p:cNvPr>
          <p:cNvSpPr txBox="1"/>
          <p:nvPr/>
        </p:nvSpPr>
        <p:spPr>
          <a:xfrm>
            <a:off x="10230777" y="651322"/>
            <a:ext cx="15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Sobriété</a:t>
            </a:r>
          </a:p>
          <a:p>
            <a:pPr algn="ctr"/>
            <a:r>
              <a:rPr lang="fr-FR" sz="1600" dirty="0"/>
              <a:t>Bâti de qualité*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CAFDBE-5AD7-49FA-A589-4DF4FCCAC3E5}"/>
              </a:ext>
            </a:extLst>
          </p:cNvPr>
          <p:cNvSpPr txBox="1"/>
          <p:nvPr/>
        </p:nvSpPr>
        <p:spPr>
          <a:xfrm>
            <a:off x="2511559" y="6154344"/>
            <a:ext cx="836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*améliorations du Bbio avec modulation / gardes fous (</a:t>
            </a:r>
            <a:r>
              <a:rPr lang="fr-FR" sz="1400" i="1" dirty="0" err="1"/>
              <a:t>Umur</a:t>
            </a:r>
            <a:r>
              <a:rPr lang="fr-FR" sz="1400" i="1" dirty="0"/>
              <a:t> ; </a:t>
            </a:r>
            <a:r>
              <a:rPr lang="el-GR" sz="1400" i="1" dirty="0"/>
              <a:t>ψ</a:t>
            </a:r>
            <a:r>
              <a:rPr lang="fr-FR" sz="1400" i="1" dirty="0"/>
              <a:t> ; </a:t>
            </a:r>
            <a:r>
              <a:rPr lang="fr-FR" sz="1400" i="1" dirty="0" err="1"/>
              <a:t>Ubat</a:t>
            </a:r>
            <a:r>
              <a:rPr lang="fr-FR" sz="1400" i="1" dirty="0"/>
              <a:t>) ; opérants et </a:t>
            </a:r>
            <a:r>
              <a:rPr lang="fr-FR" sz="1400" b="1" i="1" dirty="0"/>
              <a:t>performants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613B315-552F-4672-8F47-E231BB2E1C7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433937" y="1486924"/>
            <a:ext cx="1126295" cy="958678"/>
          </a:xfrm>
          <a:prstGeom prst="straightConnector1">
            <a:avLst/>
          </a:prstGeom>
          <a:ln w="57150">
            <a:solidFill>
              <a:srgbClr val="C68B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FF2A4BE-C756-4024-A0FB-5C5476284558}"/>
              </a:ext>
            </a:extLst>
          </p:cNvPr>
          <p:cNvCxnSpPr>
            <a:cxnSpLocks/>
          </p:cNvCxnSpPr>
          <p:nvPr/>
        </p:nvCxnSpPr>
        <p:spPr>
          <a:xfrm flipV="1">
            <a:off x="7564619" y="3417609"/>
            <a:ext cx="1324030" cy="25430"/>
          </a:xfrm>
          <a:prstGeom prst="straightConnector1">
            <a:avLst/>
          </a:prstGeom>
          <a:ln w="57150">
            <a:solidFill>
              <a:srgbClr val="C393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F6E3C8E9-418F-4E50-A5ED-C896E85F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935">
            <a:off x="8409041" y="4440316"/>
            <a:ext cx="1419297" cy="116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5B7A4F-3814-4FE7-B3B2-F6050B46B409}"/>
              </a:ext>
            </a:extLst>
          </p:cNvPr>
          <p:cNvSpPr txBox="1"/>
          <p:nvPr/>
        </p:nvSpPr>
        <p:spPr>
          <a:xfrm>
            <a:off x="10035965" y="4938019"/>
            <a:ext cx="167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Recours </a:t>
            </a:r>
            <a:r>
              <a:rPr lang="fr-FR" b="1" dirty="0" err="1"/>
              <a:t>EnR</a:t>
            </a:r>
            <a:endParaRPr lang="fr-FR" b="1" dirty="0"/>
          </a:p>
          <a:p>
            <a:pPr algn="ctr">
              <a:buClr>
                <a:schemeClr val="accent3"/>
              </a:buClr>
              <a:tabLst>
                <a:tab pos="533400" algn="l"/>
              </a:tabLst>
            </a:pPr>
            <a:r>
              <a:rPr lang="fr-FR" sz="1400" i="1" dirty="0">
                <a:sym typeface="Wingdings" panose="05000000000000000000" pitchFamily="2" charset="2"/>
              </a:rPr>
              <a:t>Import/ in-situ/ export</a:t>
            </a:r>
            <a:endParaRPr lang="fr-FR" sz="1200" i="1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F876D71-F275-4451-8AAA-11CAF244EA20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70816" y="4230102"/>
            <a:ext cx="975948" cy="564988"/>
          </a:xfrm>
          <a:prstGeom prst="straightConnector1">
            <a:avLst/>
          </a:prstGeom>
          <a:ln w="57150">
            <a:solidFill>
              <a:srgbClr val="CAD6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CD2F2075-E81D-4647-9A6C-526127814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8254">
            <a:off x="10313534" y="2475343"/>
            <a:ext cx="1524488" cy="11876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C5F70A9-69CE-46CD-909A-A372548C2A70}"/>
              </a:ext>
            </a:extLst>
          </p:cNvPr>
          <p:cNvSpPr txBox="1"/>
          <p:nvPr/>
        </p:nvSpPr>
        <p:spPr>
          <a:xfrm>
            <a:off x="9577481" y="3890765"/>
            <a:ext cx="18922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Tous les acteurs</a:t>
            </a:r>
          </a:p>
        </p:txBody>
      </p:sp>
    </p:spTree>
    <p:extLst>
      <p:ext uri="{BB962C8B-B14F-4D97-AF65-F5344CB8AC3E}">
        <p14:creationId xmlns:p14="http://schemas.microsoft.com/office/powerpoint/2010/main" val="1561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DE62-88D3-4AF2-8224-A076A224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940EFC-63FB-4988-92EC-2F6CA1BD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48" y="2441451"/>
            <a:ext cx="5084502" cy="101380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D29E1-CC54-417E-9CDC-689DD2B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68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9228" y="683887"/>
            <a:ext cx="11256077" cy="1475013"/>
          </a:xfrm>
        </p:spPr>
        <p:txBody>
          <a:bodyPr>
            <a:normAutofit/>
          </a:bodyPr>
          <a:lstStyle/>
          <a:p>
            <a:r>
              <a:rPr lang="fr-FR" dirty="0"/>
              <a:t>chaleur solaire : une solution compétitive, fiable et pérenne dans l’habitat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9228" y="2385493"/>
            <a:ext cx="10993546" cy="590321"/>
          </a:xfrm>
        </p:spPr>
        <p:txBody>
          <a:bodyPr>
            <a:noAutofit/>
          </a:bodyPr>
          <a:lstStyle/>
          <a:p>
            <a:r>
              <a:rPr lang="fr-FR" sz="2400" dirty="0" err="1"/>
              <a:t>edwige</a:t>
            </a:r>
            <a:r>
              <a:rPr lang="fr-FR" sz="2400" dirty="0"/>
              <a:t> </a:t>
            </a:r>
            <a:r>
              <a:rPr lang="fr-FR" sz="2400" dirty="0" err="1"/>
              <a:t>porcheyre</a:t>
            </a:r>
            <a:endParaRPr lang="fr-FR" sz="2400" dirty="0"/>
          </a:p>
          <a:p>
            <a:r>
              <a:rPr lang="fr-FR" sz="2400" dirty="0"/>
              <a:t>Coordinatrice de projets - ENERPLAN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 descr="logo enerplan.jpg">
            <a:extLst>
              <a:ext uri="{FF2B5EF4-FFF2-40B4-BE49-F238E27FC236}">
                <a16:creationId xmlns:a16="http://schemas.microsoft.com/office/drawing/2014/main" id="{310641D0-34D3-4EA2-A115-D21FCDA4F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01" y="3882187"/>
            <a:ext cx="2426798" cy="15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87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F412D27-E9B7-4BB9-9577-88E0FAA9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Enerplan, syndicat des professionnels de l’énergie solaire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ABCC37-B90C-4F62-85CC-83AC460C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33537"/>
            <a:ext cx="11029615" cy="4705162"/>
          </a:xfrm>
        </p:spPr>
        <p:txBody>
          <a:bodyPr>
            <a:normAutofit/>
          </a:bodyPr>
          <a:lstStyle/>
          <a:p>
            <a:r>
              <a:rPr lang="fr-FR" sz="2400" b="1" dirty="0"/>
              <a:t>Créé en 1983</a:t>
            </a:r>
          </a:p>
          <a:p>
            <a:pPr lvl="1"/>
            <a:r>
              <a:rPr lang="fr-FR" sz="2000" dirty="0"/>
              <a:t>Représentatif de la filière solaire en France</a:t>
            </a:r>
          </a:p>
          <a:p>
            <a:pPr lvl="1"/>
            <a:r>
              <a:rPr lang="fr-FR" sz="2000" dirty="0"/>
              <a:t>Des membres sur l’ensemble de la chaîne de création de valeur (TPE, PME, PMI, grands groupes, institutionnels…)</a:t>
            </a:r>
          </a:p>
          <a:p>
            <a:r>
              <a:rPr lang="fr-FR" sz="2400" b="1" dirty="0"/>
              <a:t>Deux missions principales</a:t>
            </a:r>
          </a:p>
          <a:p>
            <a:pPr lvl="1"/>
            <a:r>
              <a:rPr lang="fr-FR" sz="2000" dirty="0"/>
              <a:t>Représenter les professionnels et défendre leurs intérêts</a:t>
            </a:r>
          </a:p>
          <a:p>
            <a:pPr lvl="1"/>
            <a:r>
              <a:rPr lang="fr-FR" sz="2000" dirty="0"/>
              <a:t>Animer, structurer et développer la filière solaire française</a:t>
            </a:r>
          </a:p>
          <a:p>
            <a:r>
              <a:rPr lang="fr-FR" sz="2400" b="1" dirty="0"/>
              <a:t>Chaleur et électricité</a:t>
            </a:r>
          </a:p>
          <a:p>
            <a:pPr marL="1428750" lvl="1" indent="-304800"/>
            <a:r>
              <a:rPr lang="fr-FR" sz="2000" dirty="0"/>
              <a:t>PV : bâtiment et énergie</a:t>
            </a:r>
          </a:p>
          <a:p>
            <a:pPr marL="1428750" lvl="1" indent="-304800"/>
            <a:r>
              <a:rPr lang="fr-FR" sz="2000" dirty="0"/>
              <a:t>ST : individuel et collectif (animation de l’initiative SOCOL)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794DF2-7423-4D4E-A9B6-2377D15C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Image 6" descr="logo enerplan.jpg">
            <a:extLst>
              <a:ext uri="{FF2B5EF4-FFF2-40B4-BE49-F238E27FC236}">
                <a16:creationId xmlns:a16="http://schemas.microsoft.com/office/drawing/2014/main" id="{D2DB71E8-25D0-45FA-97DC-9288B9D51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59" y="3968418"/>
            <a:ext cx="2426798" cy="15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9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F15C3-2335-44D0-929E-EA9B7596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chaleur solaire : potentiel et atouts</a:t>
            </a:r>
            <a:br>
              <a:rPr lang="fr-FR" dirty="0"/>
            </a:br>
            <a:r>
              <a:rPr lang="fr-FR" dirty="0"/>
              <a:t>en habitat individuel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167450-9200-4244-8BC6-5320988AF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15423F-3896-4F0C-B872-C1F1CA2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B19653-57E2-4DFE-93BD-17EB4D336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6" r="2137" b="2170"/>
          <a:stretch/>
        </p:blipFill>
        <p:spPr>
          <a:xfrm>
            <a:off x="7096068" y="1800892"/>
            <a:ext cx="4905250" cy="25383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262AEE-2980-49B3-B133-83321EDFB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4" r="23491"/>
          <a:stretch/>
        </p:blipFill>
        <p:spPr>
          <a:xfrm>
            <a:off x="6755037" y="3742867"/>
            <a:ext cx="1862895" cy="18826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234203-BB21-450A-9897-8A966DAF3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7" y="1800892"/>
            <a:ext cx="3053683" cy="26393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BF5353-1126-4319-9A37-6A94B3A6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042" y="1800892"/>
            <a:ext cx="3053683" cy="26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9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F10BD-29CB-4B43-B457-7B702360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Potentiel dans l’habitat individuel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6697D-6CDA-48D0-A71F-C064452B6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935227"/>
            <a:ext cx="7346077" cy="498754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E2643C"/>
                </a:solidFill>
              </a:rPr>
              <a:t>Eau chaude sanitaire</a:t>
            </a:r>
          </a:p>
          <a:p>
            <a:pPr lvl="1"/>
            <a:r>
              <a:rPr lang="fr-FR" sz="2000" dirty="0"/>
              <a:t>Chauffe-eau solaire individuel (CESI) / option « optimisée » ou « colonne solaire »</a:t>
            </a:r>
          </a:p>
          <a:p>
            <a:pPr lvl="1"/>
            <a:r>
              <a:rPr lang="fr-FR" sz="2000" dirty="0"/>
              <a:t>Avec appoint électrique ou chaudière (gaz, fioul, bois…)</a:t>
            </a:r>
          </a:p>
          <a:p>
            <a:r>
              <a:rPr lang="fr-FR" sz="2400" b="1" dirty="0">
                <a:solidFill>
                  <a:srgbClr val="E2643C"/>
                </a:solidFill>
              </a:rPr>
              <a:t>Chauffage + eau chaude</a:t>
            </a:r>
          </a:p>
          <a:p>
            <a:pPr lvl="1"/>
            <a:r>
              <a:rPr lang="fr-FR" sz="2000" dirty="0"/>
              <a:t>Système solaire combiné</a:t>
            </a:r>
          </a:p>
          <a:p>
            <a:pPr lvl="1"/>
            <a:r>
              <a:rPr lang="fr-FR" sz="2000" dirty="0"/>
              <a:t>Plancher chauffant et/ou radiateurs</a:t>
            </a:r>
          </a:p>
          <a:p>
            <a:r>
              <a:rPr lang="fr-FR" sz="2400" b="1" dirty="0"/>
              <a:t>Un investissement rentable dès aujourd’hui</a:t>
            </a:r>
          </a:p>
          <a:p>
            <a:r>
              <a:rPr lang="fr-FR" sz="2400" b="1" dirty="0"/>
              <a:t>Eligible à l’Eco-PTZ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ABEF4C-AA94-4E1F-ACD4-32F227D3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504FD0-04D6-482A-AB7B-48285F98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269" y="1246167"/>
            <a:ext cx="3053683" cy="26393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642699-F8FC-47F3-AA94-ABA422E1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70" y="3980172"/>
            <a:ext cx="3053683" cy="26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74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D641C-B4D4-432D-814A-B9ECD840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chaleur solaire : potentiel et atouts</a:t>
            </a:r>
            <a:br>
              <a:rPr lang="fr-FR" dirty="0"/>
            </a:br>
            <a:r>
              <a:rPr lang="fr-FR" dirty="0"/>
              <a:t>en habitat collectif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CFF86-D2BE-4432-B3B4-48DB837CF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FC6E1D-D122-442F-9A42-F70C4110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FEE7AB-5EA7-4A60-AC07-343F7C2AE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2" b="7826"/>
          <a:stretch/>
        </p:blipFill>
        <p:spPr>
          <a:xfrm>
            <a:off x="394795" y="2454964"/>
            <a:ext cx="3635524" cy="23356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006DDE-ACC4-4629-83E7-C2090AFCB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91" y="2454965"/>
            <a:ext cx="3516951" cy="23356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EEA00E-B97B-4209-9B4B-FE38BE648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11274"/>
          <a:stretch/>
        </p:blipFill>
        <p:spPr>
          <a:xfrm>
            <a:off x="7923815" y="2454965"/>
            <a:ext cx="3661904" cy="23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3D74E6-BEB5-4EC8-A533-8EE24CFB5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77822"/>
            <a:ext cx="11029615" cy="3916582"/>
          </a:xfrm>
        </p:spPr>
        <p:txBody>
          <a:bodyPr/>
          <a:lstStyle/>
          <a:p>
            <a:r>
              <a:rPr lang="fr-FR" sz="2400" b="1" dirty="0"/>
              <a:t>Un marché qui se stabilise à un niveau bas </a:t>
            </a:r>
            <a:r>
              <a:rPr lang="fr-FR" sz="2400" dirty="0"/>
              <a:t>(source </a:t>
            </a:r>
            <a:r>
              <a:rPr lang="fr-FR" sz="2400" dirty="0" err="1"/>
              <a:t>Uniclima</a:t>
            </a:r>
            <a:r>
              <a:rPr lang="fr-FR" sz="2400" dirty="0"/>
              <a:t>)</a:t>
            </a:r>
          </a:p>
          <a:p>
            <a:endParaRPr lang="fr-FR" sz="2800" b="1" dirty="0"/>
          </a:p>
          <a:p>
            <a:endParaRPr lang="fr-FR" sz="2800" b="1" dirty="0"/>
          </a:p>
          <a:p>
            <a:endParaRPr lang="fr-FR" sz="2800" b="1" dirty="0"/>
          </a:p>
          <a:p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8F1CEF-0010-4F7E-865D-D3F5B9D8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MARCHé</a:t>
            </a:r>
            <a:r>
              <a:rPr lang="en-US" dirty="0"/>
              <a:t> DE LA CHALEUR SOLAIRE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727D9-7034-4B00-A81B-F4F4391D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E404AB4-77DD-4853-81F4-13F9B35FEE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047595"/>
              </p:ext>
            </p:extLst>
          </p:nvPr>
        </p:nvGraphicFramePr>
        <p:xfrm>
          <a:off x="-154566" y="1822391"/>
          <a:ext cx="7419499" cy="3589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5B2DE51-9D4B-4EFF-A216-CB64CBBB048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64933" y="27856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F99ACE9-CD06-4592-9FB0-24B1142B180A}"/>
              </a:ext>
            </a:extLst>
          </p:cNvPr>
          <p:cNvSpPr txBox="1"/>
          <p:nvPr/>
        </p:nvSpPr>
        <p:spPr>
          <a:xfrm>
            <a:off x="8333900" y="2159323"/>
            <a:ext cx="2381956" cy="400110"/>
          </a:xfrm>
          <a:prstGeom prst="rect">
            <a:avLst/>
          </a:prstGeom>
          <a:noFill/>
          <a:ln>
            <a:solidFill>
              <a:srgbClr val="0044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2643C"/>
                </a:solidFill>
              </a:rPr>
              <a:t>FOCUS 2018</a:t>
            </a:r>
          </a:p>
        </p:txBody>
      </p:sp>
    </p:spTree>
    <p:extLst>
      <p:ext uri="{BB962C8B-B14F-4D97-AF65-F5344CB8AC3E}">
        <p14:creationId xmlns:p14="http://schemas.microsoft.com/office/powerpoint/2010/main" val="2700481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9852B-7936-471D-8D7A-2176E758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qui a changé : en rénovation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5F4F8E-F09E-49A5-A5D1-19E1918CF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11029616" cy="3678303"/>
          </a:xfrm>
        </p:spPr>
        <p:txBody>
          <a:bodyPr/>
          <a:lstStyle/>
          <a:p>
            <a:r>
              <a:rPr lang="fr-FR" sz="2400" b="1" dirty="0">
                <a:solidFill>
                  <a:srgbClr val="E2643C"/>
                </a:solidFill>
              </a:rPr>
              <a:t>Aides du Fonds Chaleur</a:t>
            </a:r>
          </a:p>
          <a:p>
            <a:pPr lvl="1"/>
            <a:r>
              <a:rPr lang="fr-FR" sz="2000" dirty="0"/>
              <a:t>+ bientôt : aides à la réhabilitation</a:t>
            </a:r>
          </a:p>
          <a:p>
            <a:pPr lvl="1"/>
            <a:r>
              <a:rPr lang="fr-FR" sz="2000" dirty="0"/>
              <a:t>+ le solaire peut participer au réchauffement du bouclage sanitaire</a:t>
            </a:r>
          </a:p>
          <a:p>
            <a:r>
              <a:rPr lang="fr-FR" sz="2400" b="1" dirty="0">
                <a:solidFill>
                  <a:srgbClr val="E2643C"/>
                </a:solidFill>
              </a:rPr>
              <a:t>CCE (« taxe carbone ») renforcée</a:t>
            </a:r>
          </a:p>
          <a:p>
            <a:pPr marL="324000" lvl="1" indent="0">
              <a:buNone/>
            </a:pPr>
            <a:r>
              <a:rPr lang="fr-FR" sz="2000" dirty="0"/>
              <a:t>Contribution Climat Energie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E2643C"/>
                </a:solidFill>
              </a:rPr>
              <a:t>= Augmentation du prix des énergies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861940-44B3-43E1-8B64-7C0CE074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8815EF-FE34-4396-AE94-A329C3825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33"/>
          <a:stretch/>
        </p:blipFill>
        <p:spPr>
          <a:xfrm>
            <a:off x="6984362" y="1218659"/>
            <a:ext cx="4532351" cy="14460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FFCEF9-C7D4-418D-84CE-217C4123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62" y="3431507"/>
            <a:ext cx="4766364" cy="2054486"/>
          </a:xfrm>
          <a:prstGeom prst="rect">
            <a:avLst/>
          </a:prstGeom>
        </p:spPr>
      </p:pic>
      <p:sp>
        <p:nvSpPr>
          <p:cNvPr id="7" name="Flèche : courbe vers la gauche 6">
            <a:extLst>
              <a:ext uri="{FF2B5EF4-FFF2-40B4-BE49-F238E27FC236}">
                <a16:creationId xmlns:a16="http://schemas.microsoft.com/office/drawing/2014/main" id="{06FB38B0-F977-4643-84DF-02D334CCABCA}"/>
              </a:ext>
            </a:extLst>
          </p:cNvPr>
          <p:cNvSpPr/>
          <p:nvPr/>
        </p:nvSpPr>
        <p:spPr>
          <a:xfrm>
            <a:off x="11750727" y="4174544"/>
            <a:ext cx="407773" cy="56841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1298ED-4D84-4AF5-B28B-2A6BCCDC4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30"/>
          <a:stretch/>
        </p:blipFill>
        <p:spPr>
          <a:xfrm>
            <a:off x="232192" y="4458749"/>
            <a:ext cx="6399734" cy="751443"/>
          </a:xfrm>
          <a:prstGeom prst="rect">
            <a:avLst/>
          </a:prstGeom>
        </p:spPr>
      </p:pic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B4EC3512-3DE2-4322-828D-2019F004B775}"/>
              </a:ext>
            </a:extLst>
          </p:cNvPr>
          <p:cNvSpPr/>
          <p:nvPr/>
        </p:nvSpPr>
        <p:spPr>
          <a:xfrm>
            <a:off x="11750727" y="4738752"/>
            <a:ext cx="407773" cy="75144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52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9CCBB-D637-4476-84A1-7A16C6A8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Rénovation : Une nouvelle rentabilité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B9DAC-F0D0-40CA-B39B-5D3E1B200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68" y="1097375"/>
            <a:ext cx="4589823" cy="3678303"/>
          </a:xfrm>
        </p:spPr>
        <p:txBody>
          <a:bodyPr/>
          <a:lstStyle/>
          <a:p>
            <a:r>
              <a:rPr lang="fr-FR" sz="2400" b="1" dirty="0">
                <a:solidFill>
                  <a:srgbClr val="E2643C"/>
                </a:solidFill>
              </a:rPr>
              <a:t>Rentable dès 2018 avec appoint gaz / fioul </a:t>
            </a:r>
          </a:p>
          <a:p>
            <a:pPr marL="0" indent="0">
              <a:buNone/>
            </a:pPr>
            <a:r>
              <a:rPr lang="fr-FR" sz="2000" dirty="0"/>
              <a:t>Investissement + maintenance + consommation +CCE La chaleur solaire est moins chère :</a:t>
            </a:r>
          </a:p>
          <a:p>
            <a:r>
              <a:rPr lang="fr-FR" sz="2000" dirty="0"/>
              <a:t>Partout en France</a:t>
            </a:r>
          </a:p>
          <a:p>
            <a:r>
              <a:rPr lang="fr-FR" sz="2000" dirty="0"/>
              <a:t>Quelle que soit la surface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1207FE-B5E3-475B-9060-B5C3E901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F11489-EC68-4F65-ADB7-75DE38A5B314}"/>
              </a:ext>
            </a:extLst>
          </p:cNvPr>
          <p:cNvSpPr txBox="1"/>
          <p:nvPr/>
        </p:nvSpPr>
        <p:spPr>
          <a:xfrm>
            <a:off x="1963329" y="5298960"/>
            <a:ext cx="315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Eau Chaude Solaire (ECS) collective + chaudière gaz / fioul collectif, cout global sur 20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9A7285-744D-4A48-9D75-491AE1EB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015" y="2023247"/>
            <a:ext cx="3148289" cy="37483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9BE36F-D7E0-4978-BB99-18F972C0A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94"/>
          <a:stretch/>
        </p:blipFill>
        <p:spPr>
          <a:xfrm>
            <a:off x="1061626" y="4125805"/>
            <a:ext cx="4060365" cy="7249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F7BF9E-F302-42A1-BCC1-E1DFD8EB5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51" y="865711"/>
            <a:ext cx="3341379" cy="49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2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FB0CB-3465-4D1A-9D0E-4E7C863D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RT 2012 – 20% : performance énergétique dans le neuf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21998-5FCB-4A23-AEE7-D7B533E7B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616100"/>
            <a:ext cx="4982690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600" b="1" dirty="0">
                <a:solidFill>
                  <a:srgbClr val="E2643C"/>
                </a:solidFill>
              </a:rPr>
              <a:t>Étude du </a:t>
            </a:r>
            <a:r>
              <a:rPr lang="fr-FR" sz="2600" b="1" dirty="0" err="1">
                <a:solidFill>
                  <a:srgbClr val="E2643C"/>
                </a:solidFill>
              </a:rPr>
              <a:t>Crigen</a:t>
            </a:r>
            <a:r>
              <a:rPr lang="fr-FR" sz="2600" b="1" dirty="0">
                <a:solidFill>
                  <a:srgbClr val="E2643C"/>
                </a:solidFill>
              </a:rPr>
              <a:t> 2017 :  perspective de bonification du COS (RT2012 -20%)</a:t>
            </a:r>
            <a:endParaRPr lang="fr-FR" sz="2600" dirty="0"/>
          </a:p>
          <a:p>
            <a:r>
              <a:rPr lang="fr-FR" sz="2400" dirty="0"/>
              <a:t>Compare 10 solutions de productions d’énergie </a:t>
            </a:r>
            <a:r>
              <a:rPr lang="fr-FR" sz="2400" dirty="0" err="1"/>
              <a:t>EnR</a:t>
            </a:r>
            <a:r>
              <a:rPr lang="fr-FR" sz="2400" dirty="0"/>
              <a:t> ou conventionnelles</a:t>
            </a:r>
          </a:p>
          <a:p>
            <a:r>
              <a:rPr lang="fr-FR" sz="2400" dirty="0"/>
              <a:t>Sur 2 bâtiments de logements collectifs</a:t>
            </a:r>
          </a:p>
          <a:p>
            <a:r>
              <a:rPr lang="fr-FR" sz="2400" dirty="0"/>
              <a:t>Dans 3 zones géographiques</a:t>
            </a:r>
          </a:p>
          <a:p>
            <a:r>
              <a:rPr lang="fr-FR" sz="2400" dirty="0"/>
              <a:t>Résultats : Cep (kWh/m².an) et coût global actualisé sur 20 ans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E43A99-A2BE-431B-A974-CF5F4DDF1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3CCA75-159B-46F5-8096-601FD2FA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83" y="1151560"/>
            <a:ext cx="6470313" cy="37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61ADB9-A6C9-4A78-BD90-4EDAE4B3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29" y="4883584"/>
            <a:ext cx="4215702" cy="83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721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B97E1-BDD2-4F47-8756-3DD09E11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RT 2012 – 20% : performance économique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C60D6F-3DE4-4331-96EB-3E55BBFB7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689CE9-DF72-45AF-BAE1-0325726E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6F041-F17F-40AD-80ED-2D5110DE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3" y="1296112"/>
            <a:ext cx="7025427" cy="345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FA6CC-0FEE-4E5E-8265-63C67E58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08" y="4910475"/>
            <a:ext cx="7829920" cy="9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D4FAD75-5FB1-4D10-B766-75BDED72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4" y="1692265"/>
            <a:ext cx="4734935" cy="231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32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09848-A1D9-424C-9DEA-A3F6E16D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durable dans le collectif avec </a:t>
            </a:r>
            <a:r>
              <a:rPr lang="fr-FR" dirty="0" err="1"/>
              <a:t>socol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A09AA8-3157-4717-AE57-CCC0BBB2F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3FF0DB-F5F2-4DE4-B2E3-5A6DEAF2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14944C-BF21-4E61-858F-4862E04FD4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98" y="2573080"/>
            <a:ext cx="2432404" cy="17208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 descr="C:\Users\Philippe\Documents\SOCOL 2015\Tâche 1 - SOCOL National\1.2 - GT Communication\1.2.1 - Refonte et tenue à jour du site internet SOCOL\Proposition de photos\Sonnenkraft\Sonnenkraft_4.jpg">
            <a:extLst>
              <a:ext uri="{FF2B5EF4-FFF2-40B4-BE49-F238E27FC236}">
                <a16:creationId xmlns:a16="http://schemas.microsoft.com/office/drawing/2014/main" id="{8E2CBB1B-6B5E-4472-9D81-322C5C43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4426"/>
          <a:stretch>
            <a:fillRect/>
          </a:stretch>
        </p:blipFill>
        <p:spPr bwMode="auto">
          <a:xfrm>
            <a:off x="3225097" y="2573080"/>
            <a:ext cx="2728440" cy="17514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F3CD614-28D8-430E-87C3-CE7F948EE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5360"/>
          <a:stretch>
            <a:fillRect/>
          </a:stretch>
        </p:blipFill>
        <p:spPr bwMode="auto">
          <a:xfrm>
            <a:off x="6198132" y="2573080"/>
            <a:ext cx="2642890" cy="17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A97B9F-7B7C-454C-8774-FD67CA57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5617" y="2573080"/>
            <a:ext cx="2463650" cy="175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9512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2F883-0C0F-4479-AF2F-9AA3C64F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filière engagée durant le projet et la vie de l’ouvrage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EB3A8F-71F1-4E73-AE46-7CAE3A87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02B087-3CAC-48D6-8FDA-634415F6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3" y="3823646"/>
            <a:ext cx="11408091" cy="1398567"/>
          </a:xfrm>
          <a:prstGeom prst="rect">
            <a:avLst/>
          </a:prstGeom>
        </p:spPr>
      </p:pic>
      <p:sp>
        <p:nvSpPr>
          <p:cNvPr id="6" name="ZoneTexte 78">
            <a:extLst>
              <a:ext uri="{FF2B5EF4-FFF2-40B4-BE49-F238E27FC236}">
                <a16:creationId xmlns:a16="http://schemas.microsoft.com/office/drawing/2014/main" id="{DE0C8D40-60E8-4D72-86D2-60B8FE0BC9A4}"/>
              </a:ext>
            </a:extLst>
          </p:cNvPr>
          <p:cNvSpPr txBox="1"/>
          <p:nvPr/>
        </p:nvSpPr>
        <p:spPr>
          <a:xfrm>
            <a:off x="1757771" y="4878914"/>
            <a:ext cx="8676456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fr-FR" sz="2400" dirty="0">
                <a:solidFill>
                  <a:srgbClr val="005BA9"/>
                </a:solidFill>
                <a:latin typeface="Helvetica Neue Medium"/>
              </a:rPr>
              <a:t>Outils en accès </a:t>
            </a:r>
            <a:r>
              <a:rPr lang="fr-FR" sz="2400" b="1" dirty="0">
                <a:solidFill>
                  <a:srgbClr val="EF7C00"/>
                </a:solidFill>
                <a:latin typeface="Helvetica Neue Medium"/>
                <a:cs typeface="Helvetica Neue Medium"/>
              </a:rPr>
              <a:t>libre et gratuit</a:t>
            </a:r>
          </a:p>
          <a:p>
            <a:pPr marL="0" lvl="1" algn="ctr"/>
            <a:r>
              <a:rPr lang="fr-FR" sz="2400" i="1" dirty="0"/>
              <a:t>www.solaire-collectif.fr</a:t>
            </a:r>
            <a:endParaRPr lang="fr-FR" sz="2400" b="1" dirty="0">
              <a:solidFill>
                <a:srgbClr val="EF7C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9DC128-0EB4-4214-BB5D-D450ED1D9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1"/>
            <a:ext cx="11029615" cy="2775136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rgbClr val="E2643C"/>
                </a:solidFill>
              </a:rPr>
              <a:t>Des outils pour accompagner chaque stade du projet</a:t>
            </a:r>
          </a:p>
          <a:p>
            <a:r>
              <a:rPr lang="fr-FR" sz="2000" dirty="0"/>
              <a:t>Logiciels</a:t>
            </a:r>
          </a:p>
          <a:p>
            <a:r>
              <a:rPr lang="fr-FR" sz="2000" dirty="0"/>
              <a:t>Fiches techniques</a:t>
            </a:r>
          </a:p>
          <a:p>
            <a:r>
              <a:rPr lang="fr-FR" sz="2000" dirty="0"/>
              <a:t>Brochures pédagogiques, vidéos et fiches sur installations de référence</a:t>
            </a:r>
          </a:p>
          <a:p>
            <a:r>
              <a:rPr lang="fr-FR" sz="2000" dirty="0"/>
              <a:t>Documents juridiques, contrats types</a:t>
            </a:r>
          </a:p>
          <a:p>
            <a:r>
              <a:rPr lang="fr-FR" sz="2000" dirty="0"/>
              <a:t>Informations filière : financement, réglementation,  technologies, formation…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1192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1F0AE-2D4E-4E59-A4A6-3CADFF5F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S’informer Dès l’avant-projet…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81D44F-360D-4AD0-9A2D-1904B890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11029615" cy="3870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600" b="1" dirty="0">
                <a:solidFill>
                  <a:srgbClr val="E2643C"/>
                </a:solidFill>
              </a:rPr>
              <a:t>Pré-programmation :</a:t>
            </a:r>
          </a:p>
          <a:p>
            <a:r>
              <a:rPr lang="fr-FR" sz="2200" dirty="0"/>
              <a:t>Logiciel </a:t>
            </a:r>
            <a:r>
              <a:rPr lang="fr-FR" sz="2200" dirty="0">
                <a:hlinkClick r:id="rId2"/>
              </a:rPr>
              <a:t>OUTISOL</a:t>
            </a:r>
            <a:r>
              <a:rPr lang="fr-FR" sz="2200" dirty="0"/>
              <a:t> : pour faire une 1ère évaluation économique du projet</a:t>
            </a:r>
          </a:p>
          <a:p>
            <a:r>
              <a:rPr lang="fr-FR" sz="2200" dirty="0"/>
              <a:t>Infos : copropriétés, intégration architecturale des capteurs, technologies…</a:t>
            </a:r>
          </a:p>
          <a:p>
            <a:pPr marL="0" indent="0">
              <a:buNone/>
            </a:pPr>
            <a:r>
              <a:rPr lang="fr-FR" sz="2600" b="1" dirty="0">
                <a:solidFill>
                  <a:srgbClr val="E2643C"/>
                </a:solidFill>
              </a:rPr>
              <a:t>Programmation :</a:t>
            </a:r>
          </a:p>
          <a:p>
            <a:r>
              <a:rPr lang="fr-FR" sz="2200" dirty="0"/>
              <a:t>Prévoir la mise en service dynamique / le suivi  / le commissionnement …</a:t>
            </a:r>
          </a:p>
          <a:p>
            <a:pPr marL="0" indent="0">
              <a:buNone/>
            </a:pPr>
            <a:r>
              <a:rPr lang="fr-FR" sz="2600" b="1" dirty="0">
                <a:solidFill>
                  <a:srgbClr val="E2643C"/>
                </a:solidFill>
              </a:rPr>
              <a:t>Financement :</a:t>
            </a:r>
          </a:p>
          <a:p>
            <a:r>
              <a:rPr lang="fr-FR" sz="2200" dirty="0"/>
              <a:t>Documents ADEME Fonds Chaleur, informations relatives aux appels d’offre</a:t>
            </a:r>
          </a:p>
          <a:p>
            <a:pPr marL="0" indent="0">
              <a:buNone/>
            </a:pPr>
            <a:r>
              <a:rPr lang="fr-FR" sz="2600" b="1" dirty="0">
                <a:solidFill>
                  <a:srgbClr val="E2643C"/>
                </a:solidFill>
              </a:rPr>
              <a:t>Règlementation : </a:t>
            </a:r>
          </a:p>
          <a:p>
            <a:r>
              <a:rPr lang="fr-FR" sz="2200" dirty="0"/>
              <a:t>Livrets « Solaire thermique – la nouvelle dynamique », aide dans saisie RT 2012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BF6A50-300D-4F8F-997D-61E06066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A3B706-951A-4E15-B3EF-38D2D6509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7" t="25571" r="71130" b="18423"/>
          <a:stretch/>
        </p:blipFill>
        <p:spPr>
          <a:xfrm>
            <a:off x="9025082" y="272037"/>
            <a:ext cx="2516587" cy="12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70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761F8-5ABA-480D-8DD9-0F4670C5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Conception dans les règles de l’art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FA637-EB0F-4CA2-9B8B-4EEDC28BF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rgbClr val="E2643C"/>
                </a:solidFill>
              </a:rPr>
              <a:t>Bien dimensionner</a:t>
            </a:r>
          </a:p>
          <a:p>
            <a:r>
              <a:rPr lang="fr-FR" dirty="0"/>
              <a:t> </a:t>
            </a:r>
            <a:r>
              <a:rPr lang="fr-FR" sz="2000" dirty="0"/>
              <a:t>Fiche ratios de dimensionnement selon typologie de bâtiment</a:t>
            </a:r>
          </a:p>
          <a:p>
            <a:r>
              <a:rPr lang="fr-FR" sz="2000" dirty="0"/>
              <a:t> </a:t>
            </a:r>
            <a:r>
              <a:rPr lang="fr-FR" sz="2000" dirty="0" err="1"/>
              <a:t>Schémathèque</a:t>
            </a:r>
            <a:r>
              <a:rPr lang="fr-FR" sz="2000" dirty="0"/>
              <a:t> SOCOL : schémas hydrauliques de référence</a:t>
            </a:r>
          </a:p>
          <a:p>
            <a:r>
              <a:rPr lang="fr-FR" sz="2000" dirty="0"/>
              <a:t> Logiciel de dimensionnement SOLO 2018</a:t>
            </a:r>
          </a:p>
          <a:p>
            <a:r>
              <a:rPr lang="fr-FR" sz="2000" dirty="0"/>
              <a:t> Logiciel de dimensionnement SCHEFF (CESCI)</a:t>
            </a:r>
          </a:p>
          <a:p>
            <a:r>
              <a:rPr lang="fr-FR" sz="2000" dirty="0"/>
              <a:t> Fiche sur le dimensionnement du vase d’expansion</a:t>
            </a:r>
          </a:p>
          <a:p>
            <a:r>
              <a:rPr lang="fr-FR" sz="2000" dirty="0"/>
              <a:t> Le bouclage ECS et les installations solaire thermique collectif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4D91B9-380D-4B43-8C64-F90322C1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ED7273-0E15-43E4-A9AF-BBBF581C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0" t="25571" r="57328" b="22353"/>
          <a:stretch/>
        </p:blipFill>
        <p:spPr>
          <a:xfrm>
            <a:off x="9025082" y="272037"/>
            <a:ext cx="2605534" cy="12113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052CED-4E16-4A28-B22A-16DFE1006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9" t="17001" r="37011" b="6587"/>
          <a:stretch/>
        </p:blipFill>
        <p:spPr>
          <a:xfrm>
            <a:off x="9229280" y="2460395"/>
            <a:ext cx="2658040" cy="367830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3727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F5C9FF-DB59-4AEF-802A-2C807138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6" t="25680" r="15095" b="26544"/>
          <a:stretch/>
        </p:blipFill>
        <p:spPr>
          <a:xfrm>
            <a:off x="4920488" y="1015672"/>
            <a:ext cx="7218961" cy="10028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E7DB87-8900-4308-9E40-F546520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Rassembler l’équipe de mise en œuvre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9A93A-BDD7-41EA-A48D-6C99BCFC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616100"/>
            <a:ext cx="8828786" cy="3678303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>
                <a:solidFill>
                  <a:srgbClr val="E2643C"/>
                </a:solidFill>
              </a:rPr>
              <a:t>De la réalisation à la mise en service</a:t>
            </a:r>
          </a:p>
          <a:p>
            <a:r>
              <a:rPr lang="fr-FR" sz="2000" dirty="0"/>
              <a:t>Fabricants, bureau d’étude, installateur : engagés pour une mise en service dynamique à valeur technique et juridique</a:t>
            </a:r>
          </a:p>
          <a:p>
            <a:r>
              <a:rPr lang="fr-FR" sz="2000" dirty="0"/>
              <a:t>Installation mise en service uniquement quand les utilisateurs ont démarré le puisage minimum</a:t>
            </a:r>
          </a:p>
          <a:p>
            <a:r>
              <a:rPr lang="fr-FR" sz="2000" dirty="0"/>
              <a:t>Mise en route du suivi et documentation technique sur plusieurs mois</a:t>
            </a:r>
          </a:p>
          <a:p>
            <a:r>
              <a:rPr lang="fr-FR" sz="2000" dirty="0"/>
              <a:t> Implication de l’exploitant pour une bonne prise en main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4782CE-6A2E-469C-9E0B-AA90A50B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68BC4FF-09FC-4031-A3D0-AE4247C2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6438"/>
          <a:stretch>
            <a:fillRect/>
          </a:stretch>
        </p:blipFill>
        <p:spPr bwMode="auto">
          <a:xfrm>
            <a:off x="9409978" y="2191979"/>
            <a:ext cx="2296643" cy="292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5900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F693B-0A5F-4BA0-A2E2-60DEE063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vie de l’ouvrage dans la durée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DFC44D-DF91-4A86-B567-389BD9BD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27146"/>
            <a:ext cx="11029615" cy="38672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E2643C"/>
                </a:solidFill>
              </a:rPr>
              <a:t>Les clefs du suivi de l’installation</a:t>
            </a:r>
          </a:p>
          <a:p>
            <a:r>
              <a:rPr lang="fr-FR" sz="2000" dirty="0"/>
              <a:t>Contrats types de maintenance, de suivi simplifié</a:t>
            </a:r>
          </a:p>
          <a:p>
            <a:r>
              <a:rPr lang="fr-FR" sz="2000" dirty="0"/>
              <a:t>Fiches : maintenance des installations, optimisation de  la maintenance</a:t>
            </a:r>
          </a:p>
          <a:p>
            <a:r>
              <a:rPr lang="fr-FR" sz="2000" dirty="0"/>
              <a:t>Checklist des opérations de maintenance, bases de la maintenance solaire</a:t>
            </a:r>
          </a:p>
          <a:p>
            <a:r>
              <a:rPr lang="fr-FR" sz="2000" dirty="0"/>
              <a:t>Guide d’accompagnement à la rédaction des contrats de maintenance</a:t>
            </a:r>
          </a:p>
          <a:p>
            <a:r>
              <a:rPr lang="fr-FR" sz="2000" dirty="0"/>
              <a:t>Fiche pédagogique sur le suivi, catalogue de produits et services de suivi </a:t>
            </a:r>
          </a:p>
          <a:p>
            <a:r>
              <a:rPr lang="fr-FR" sz="2000" dirty="0"/>
              <a:t>Guide : rédaction d’un cahier des charges de prestation de suivi</a:t>
            </a:r>
          </a:p>
          <a:p>
            <a:r>
              <a:rPr lang="fr-FR" sz="2000" dirty="0"/>
              <a:t>Fiches relevé de fonctionnement, tableau de bord suivi,  suivi et instrumentation</a:t>
            </a:r>
          </a:p>
          <a:p>
            <a:r>
              <a:rPr lang="fr-FR" sz="2000" dirty="0"/>
              <a:t>Fiche : le tableau de bord de suivi simplifié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72C747-8BA9-47D5-8461-7E904166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0235B7-7FFB-46DD-BD4E-49861DCB53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4348" r="1199" b="26087"/>
          <a:stretch>
            <a:fillRect/>
          </a:stretch>
        </p:blipFill>
        <p:spPr bwMode="auto">
          <a:xfrm>
            <a:off x="8909021" y="413346"/>
            <a:ext cx="2432401" cy="1336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26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58C8A-CF17-46AF-9058-BA83F276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CHALEUR SOLAIRE dans </a:t>
            </a:r>
            <a:r>
              <a:rPr lang="fr-FR" dirty="0"/>
              <a:t>l’habitat</a:t>
            </a:r>
            <a:r>
              <a:rPr lang="en-US" dirty="0"/>
              <a:t> </a:t>
            </a:r>
            <a:r>
              <a:rPr lang="fr-FR" dirty="0"/>
              <a:t>neuf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29C430-0625-4B5A-85F3-9AA912B85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Parts de marché de la chaleur solaire dans le neuf</a:t>
            </a:r>
          </a:p>
          <a:p>
            <a:pPr lvl="3"/>
            <a:r>
              <a:rPr lang="fr-FR" sz="2400" dirty="0"/>
              <a:t>Maison individuelle : 2%</a:t>
            </a:r>
          </a:p>
          <a:p>
            <a:pPr lvl="3"/>
            <a:r>
              <a:rPr lang="fr-FR" sz="2400" dirty="0"/>
              <a:t>Maisons individuelles groupées : 5%</a:t>
            </a:r>
          </a:p>
          <a:p>
            <a:pPr lvl="3"/>
            <a:r>
              <a:rPr lang="fr-FR" sz="2400" dirty="0"/>
              <a:t>Logement collectif : 3%</a:t>
            </a:r>
          </a:p>
          <a:p>
            <a:endParaRPr lang="fr-FR" sz="2000" b="1" dirty="0"/>
          </a:p>
          <a:p>
            <a:r>
              <a:rPr lang="fr-FR" sz="2400" b="1" dirty="0"/>
              <a:t>Un retour nécessaire dans la future RE2020 (obligation de chaleur renouvelable annoncée dans la PPE)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144C0A-7336-412C-B9A9-39D9427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03B090-FD26-4A9E-8CE5-83092F394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01" y="1929823"/>
            <a:ext cx="674183" cy="665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5A10F3-4C87-4022-8EB5-FC96A138F5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25" y="2843787"/>
            <a:ext cx="1017534" cy="10021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79A846-EE3D-40C8-A1C9-E96CA12371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01" y="2618362"/>
            <a:ext cx="674183" cy="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71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0833A9-F82F-42AF-B52E-C629B21F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exemples de réalisation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AFE83B-4E8F-4888-B274-5A974BAD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100"/>
            <a:ext cx="5380149" cy="1390115"/>
          </a:xfrm>
        </p:spPr>
        <p:txBody>
          <a:bodyPr>
            <a:normAutofit/>
          </a:bodyPr>
          <a:lstStyle/>
          <a:p>
            <a:r>
              <a:rPr lang="fr-FR" sz="2400" dirty="0"/>
              <a:t>Fiches opérations</a:t>
            </a:r>
          </a:p>
          <a:p>
            <a:r>
              <a:rPr lang="fr-FR" sz="2400" dirty="0"/>
              <a:t>Vidéos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33AD17-A223-4874-AAF2-242CA9FC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C79A03-AC20-4849-810B-5EB635FF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1332" b="4399"/>
          <a:stretch>
            <a:fillRect/>
          </a:stretch>
        </p:blipFill>
        <p:spPr bwMode="auto">
          <a:xfrm>
            <a:off x="5961341" y="1185711"/>
            <a:ext cx="5775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CD0D03-666D-4F33-8E6F-927D68449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33" b="12294"/>
          <a:stretch/>
        </p:blipFill>
        <p:spPr>
          <a:xfrm>
            <a:off x="2332066" y="3040366"/>
            <a:ext cx="6517003" cy="25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68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DE62-88D3-4AF2-8224-A076A224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940EFC-63FB-4988-92EC-2F6CA1BD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48" y="2441451"/>
            <a:ext cx="5084502" cy="101380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D29E1-CC54-417E-9CDC-689DD2B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21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9228" y="683887"/>
            <a:ext cx="11256077" cy="1475013"/>
          </a:xfrm>
        </p:spPr>
        <p:txBody>
          <a:bodyPr>
            <a:normAutofit/>
          </a:bodyPr>
          <a:lstStyle/>
          <a:p>
            <a:r>
              <a:rPr lang="fr-FR" dirty="0"/>
              <a:t>chaleur solaire : une solution compétitive, fiable et pérenne dans l’habitat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9228" y="2385493"/>
            <a:ext cx="10993546" cy="913519"/>
          </a:xfrm>
        </p:spPr>
        <p:txBody>
          <a:bodyPr>
            <a:noAutofit/>
          </a:bodyPr>
          <a:lstStyle/>
          <a:p>
            <a:r>
              <a:rPr lang="fr-FR" sz="2400" dirty="0"/>
              <a:t>Gaël </a:t>
            </a:r>
            <a:r>
              <a:rPr lang="fr-FR" sz="2400" dirty="0" err="1"/>
              <a:t>Parrens</a:t>
            </a:r>
            <a:endParaRPr lang="fr-FR" sz="2400" dirty="0"/>
          </a:p>
          <a:p>
            <a:r>
              <a:rPr lang="fr-FR" sz="2400" dirty="0"/>
              <a:t>Vice-Président – Union des Entreprises de génie Climatique et Energétique de France (UECF-FFB)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C5B779-4581-48CC-B3D8-7F3C24AF8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59" y="4117848"/>
            <a:ext cx="30150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45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0B556-433C-4267-BBEA-4F5597BB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Autodiagnostique connecté &amp; Entretien – Exemple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1FF48C-7BB4-486F-930F-C45A23253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18" y="4762500"/>
            <a:ext cx="5163176" cy="1013800"/>
          </a:xfrm>
        </p:spPr>
        <p:txBody>
          <a:bodyPr>
            <a:normAutofit/>
          </a:bodyPr>
          <a:lstStyle/>
          <a:p>
            <a:r>
              <a:rPr lang="fr-FR" sz="2000" dirty="0"/>
              <a:t>On peut voir que la zone 3 n’a plus de débit. </a:t>
            </a:r>
          </a:p>
          <a:p>
            <a:r>
              <a:rPr lang="fr-FR" sz="2000" dirty="0"/>
              <a:t>  La cause : Robinet thermostatique fermé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3522FA-1D58-490E-A609-C4D455F3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Image 4" descr="C:\Users\aquasun1.AQUASUN\Desktop\image012.png">
            <a:extLst>
              <a:ext uri="{FF2B5EF4-FFF2-40B4-BE49-F238E27FC236}">
                <a16:creationId xmlns:a16="http://schemas.microsoft.com/office/drawing/2014/main" id="{F41839DA-1327-49C7-9DBB-E9B4F0D2D28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 b="15629"/>
          <a:stretch/>
        </p:blipFill>
        <p:spPr bwMode="auto">
          <a:xfrm>
            <a:off x="3719736" y="2348880"/>
            <a:ext cx="4148539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0772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7EAC4-3E41-4AA3-AA3C-BF3325C5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Autodiagnostique connecté &amp; Entretien – Exemple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4B2DF-6596-4604-AD05-5497FFD2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100" y="4071053"/>
            <a:ext cx="7543800" cy="1675534"/>
          </a:xfrm>
        </p:spPr>
        <p:txBody>
          <a:bodyPr>
            <a:normAutofit/>
          </a:bodyPr>
          <a:lstStyle/>
          <a:p>
            <a:r>
              <a:rPr lang="fr-FR" dirty="0"/>
              <a:t>On peut voir que  la production  d’eau chaude  gaz n est pas optimale </a:t>
            </a:r>
          </a:p>
          <a:p>
            <a:r>
              <a:rPr lang="fr-FR" dirty="0"/>
              <a:t>1 solution : Monter la température de la chaudière ou baisser la consigne.</a:t>
            </a:r>
          </a:p>
          <a:p>
            <a:r>
              <a:rPr lang="fr-FR" dirty="0"/>
              <a:t>L’autodiagnostique a corrigé en abaissant la température de consigne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8A3CF6-99B8-4C21-A1D4-E8557EF1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Image 4" descr="C:\Users\aquasun1.AQUASUN\Downloads\image003.png">
            <a:extLst>
              <a:ext uri="{FF2B5EF4-FFF2-40B4-BE49-F238E27FC236}">
                <a16:creationId xmlns:a16="http://schemas.microsoft.com/office/drawing/2014/main" id="{921C7223-4E68-4A9A-8528-1FBA36FD12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 b="17836"/>
          <a:stretch/>
        </p:blipFill>
        <p:spPr bwMode="auto">
          <a:xfrm>
            <a:off x="3645535" y="1601538"/>
            <a:ext cx="4900930" cy="2313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3832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2E1D97-3145-4D3C-8954-C629CC47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Autodiagnostique connecté &amp; Entretien –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9804DC-7719-424C-9335-61ED1F98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1 – L’entretien est très efficace et les actions préparées avant l’intervention </a:t>
            </a:r>
          </a:p>
          <a:p>
            <a:r>
              <a:rPr lang="fr-FR" sz="2400" dirty="0"/>
              <a:t>2 – La vision de l’installation est en 3D du jamais vu</a:t>
            </a:r>
          </a:p>
          <a:p>
            <a:r>
              <a:rPr lang="fr-FR" sz="2400" dirty="0"/>
              <a:t>3 – Le gain de rendement et d’économies d’énergie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9FFC8C-17FE-4B39-A6D0-79CCE5DE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01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C8858FA-D6FE-497A-965B-ED3FEB3E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77" y="536738"/>
            <a:ext cx="11029616" cy="782619"/>
          </a:xfrm>
        </p:spPr>
        <p:txBody>
          <a:bodyPr>
            <a:noAutofit/>
          </a:bodyPr>
          <a:lstStyle/>
          <a:p>
            <a:r>
              <a:rPr lang="fr-FR" dirty="0"/>
              <a:t>Témoignage en habitat individuel : Mr </a:t>
            </a:r>
            <a:r>
              <a:rPr lang="fr-FR" dirty="0" err="1"/>
              <a:t>Grocaut</a:t>
            </a:r>
            <a:r>
              <a:rPr lang="fr-FR" dirty="0"/>
              <a:t>, en Nouvelle Aquitaine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971B82-8C0C-444F-8527-86CD1E98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0" name="Média en ligne 9" title="Choisissez le meilleur pour votre confort #1 - Le témoignage de Mr Grocaut">
            <a:hlinkClick r:id="" action="ppaction://media"/>
            <a:extLst>
              <a:ext uri="{FF2B5EF4-FFF2-40B4-BE49-F238E27FC236}">
                <a16:creationId xmlns:a16="http://schemas.microsoft.com/office/drawing/2014/main" id="{8591A884-B309-4C41-8E4E-99F86946A412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0871" y="1512277"/>
            <a:ext cx="8747429" cy="49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88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DE62-88D3-4AF2-8224-A076A224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940EFC-63FB-4988-92EC-2F6CA1BD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48" y="2441451"/>
            <a:ext cx="5084502" cy="101380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D29E1-CC54-417E-9CDC-689DD2B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92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69B3B-3D08-4483-A5C7-2A5149A1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4" y="605640"/>
            <a:ext cx="11029616" cy="782619"/>
          </a:xfrm>
        </p:spPr>
        <p:txBody>
          <a:bodyPr>
            <a:noAutofit/>
          </a:bodyPr>
          <a:lstStyle/>
          <a:p>
            <a:r>
              <a:rPr lang="fr-FR" dirty="0"/>
              <a:t>Témoignage en habitat collectif : le bailleur social ADOMA, en Auvergne-</a:t>
            </a:r>
            <a:r>
              <a:rPr lang="fr-FR" dirty="0" err="1"/>
              <a:t>rhône-alpes</a:t>
            </a:r>
            <a:endParaRPr lang="fr-FR" dirty="0"/>
          </a:p>
        </p:txBody>
      </p:sp>
      <p:pic>
        <p:nvPicPr>
          <p:cNvPr id="5" name="Média en ligne 4" title="Témoignage SOCOL: ADOMA opte pour le solaire thermique pour réussir sa transition énergétique">
            <a:hlinkClick r:id="" action="ppaction://media"/>
            <a:extLst>
              <a:ext uri="{FF2B5EF4-FFF2-40B4-BE49-F238E27FC236}">
                <a16:creationId xmlns:a16="http://schemas.microsoft.com/office/drawing/2014/main" id="{A5368ADC-15E2-4035-A4B7-016154F769A6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4659" y="1388259"/>
            <a:ext cx="8819147" cy="49607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8F0B3A-6A46-49E6-AA43-E1AE6C56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3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041E49-2070-4DD0-B932-C4D9D50C8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256E06DD-CF95-45CF-9B5E-BECD6C348B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36F97D-1F5E-4852-A56E-7A4B39B8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9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21BB62-7334-434A-AC93-E361EF34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CHALEUR SOLAIRE dans </a:t>
            </a:r>
            <a:r>
              <a:rPr lang="en-US" dirty="0" err="1"/>
              <a:t>l’habitat</a:t>
            </a:r>
            <a:r>
              <a:rPr lang="en-US" dirty="0"/>
              <a:t> EXISTANT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8C44E5-4713-4898-A229-6D0D2C9F7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91149"/>
            <a:ext cx="11029615" cy="1936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Des conditions qui deviennent favorables :</a:t>
            </a:r>
          </a:p>
          <a:p>
            <a:r>
              <a:rPr lang="fr-FR" sz="2000" dirty="0"/>
              <a:t>CITE / Coup de pouce CEE / </a:t>
            </a:r>
            <a:r>
              <a:rPr lang="fr-FR" sz="2000" dirty="0" err="1"/>
              <a:t>EcoPTZ</a:t>
            </a:r>
            <a:r>
              <a:rPr lang="fr-FR" sz="2000" dirty="0"/>
              <a:t> / ANAH, cumul possible</a:t>
            </a:r>
          </a:p>
          <a:p>
            <a:r>
              <a:rPr lang="fr-FR" sz="2000" dirty="0"/>
              <a:t>Fonds Chaleur pour le collectif (40 à 65% d’aide)</a:t>
            </a:r>
          </a:p>
          <a:p>
            <a:r>
              <a:rPr lang="fr-FR" sz="2000" dirty="0"/>
              <a:t>Taxe carbone (Contribution Climat Energie)</a:t>
            </a:r>
          </a:p>
          <a:p>
            <a:pPr marL="0" indent="0">
              <a:buNone/>
            </a:pPr>
            <a:r>
              <a:rPr lang="fr-FR" sz="2000" b="1" dirty="0"/>
              <a:t>Et en 2019 : </a:t>
            </a:r>
          </a:p>
          <a:p>
            <a:r>
              <a:rPr lang="fr-FR" sz="2000" dirty="0"/>
              <a:t>Main d’œuvre dans le CITE pour les ménages modestes</a:t>
            </a:r>
          </a:p>
          <a:p>
            <a:r>
              <a:rPr lang="fr-FR" sz="2000" dirty="0" err="1"/>
              <a:t>EcoPTZ</a:t>
            </a:r>
            <a:r>
              <a:rPr lang="fr-FR" sz="2000" dirty="0"/>
              <a:t> au forfait pour tous travaux éligibles au CITE (sans bouquet de travaux)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F0B42F-D692-4FF1-BCD4-C5BA7A99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609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F72468-97FA-4947-A534-1FB6274F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8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FF14B-0767-44EB-8006-44E8E15F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CHALEUR SOLAIRE dans </a:t>
            </a:r>
            <a:r>
              <a:rPr lang="en-US" dirty="0" err="1"/>
              <a:t>l’habitat</a:t>
            </a:r>
            <a:r>
              <a:rPr lang="en-US" dirty="0"/>
              <a:t> EXISTANT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224A5-D420-4620-9180-D5E268D4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u="sng" dirty="0"/>
              <a:t>Exemple en maison individuelle (SSC) :</a:t>
            </a:r>
          </a:p>
          <a:p>
            <a:pPr marL="0" indent="0">
              <a:buNone/>
            </a:pPr>
            <a:r>
              <a:rPr lang="fr-FR" sz="2000" dirty="0"/>
              <a:t>Coût sur 20 ans (Etude </a:t>
            </a:r>
            <a:r>
              <a:rPr lang="fr-FR" sz="2000" dirty="0" err="1"/>
              <a:t>I-Care</a:t>
            </a:r>
            <a:r>
              <a:rPr lang="fr-FR" sz="2000" dirty="0"/>
              <a:t> pour Enerplan/ADEME)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Même compétitivité partout en France (Nord et Sud)</a:t>
            </a:r>
          </a:p>
          <a:p>
            <a:r>
              <a:rPr lang="fr-FR" sz="2000" dirty="0"/>
              <a:t>Des économies de 60% des consommations </a:t>
            </a:r>
          </a:p>
          <a:p>
            <a:pPr marL="0" indent="0">
              <a:buNone/>
            </a:pPr>
            <a:r>
              <a:rPr lang="fr-FR" sz="2000" dirty="0"/>
              <a:t>	de chauffage et d’eau chaude</a:t>
            </a:r>
          </a:p>
          <a:p>
            <a:r>
              <a:rPr lang="fr-FR" sz="2000" dirty="0"/>
              <a:t>Un gain d’1 à 2 niveaux d’étiquette énergétique</a:t>
            </a:r>
          </a:p>
          <a:p>
            <a:r>
              <a:rPr lang="fr-FR" sz="2000" dirty="0"/>
              <a:t>Un gain de valeur verte de l’habitat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687BC1-3500-4C5A-9CAC-938A9438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12CCB3-5E08-4853-A163-D7239B3E3726}"/>
              </a:ext>
            </a:extLst>
          </p:cNvPr>
          <p:cNvSpPr txBox="1"/>
          <p:nvPr/>
        </p:nvSpPr>
        <p:spPr>
          <a:xfrm>
            <a:off x="8066493" y="5333396"/>
            <a:ext cx="315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Chauffage solaire individuel + chaudière fioul, coût global sur 20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E8F505-A97A-46FB-B5F7-D8357E38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46" y="1151560"/>
            <a:ext cx="4767918" cy="40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8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6B79D-2F2F-4650-AFE0-581AB971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CHALEUR SOLAIRE dans </a:t>
            </a:r>
            <a:r>
              <a:rPr lang="en-US" dirty="0" err="1"/>
              <a:t>l’habitat</a:t>
            </a:r>
            <a:r>
              <a:rPr lang="en-US" dirty="0"/>
              <a:t> EXISTANT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9EF68-C94F-46FA-A091-75EC82BF0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u="sng" dirty="0"/>
              <a:t>Exemple en logements collectifs : </a:t>
            </a:r>
          </a:p>
          <a:p>
            <a:pPr marL="0" indent="0">
              <a:buNone/>
            </a:pPr>
            <a:r>
              <a:rPr lang="fr-FR" sz="2000" dirty="0"/>
              <a:t>Coût sur 20 ans (Etude </a:t>
            </a:r>
            <a:r>
              <a:rPr lang="fr-FR" sz="2000" dirty="0" err="1"/>
              <a:t>I-Care</a:t>
            </a:r>
            <a:r>
              <a:rPr lang="fr-FR" sz="2000" dirty="0"/>
              <a:t> pour Enerplan/ADEME)</a:t>
            </a:r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La chaleur solaire est moins chère dès 2018 :</a:t>
            </a:r>
          </a:p>
          <a:p>
            <a:r>
              <a:rPr lang="fr-FR" sz="2000" dirty="0"/>
              <a:t>Partout en France</a:t>
            </a:r>
          </a:p>
          <a:p>
            <a:r>
              <a:rPr lang="fr-FR" sz="2000" dirty="0"/>
              <a:t>Quelle que soit la surface (1 ou 2 m²/logement)</a:t>
            </a:r>
          </a:p>
          <a:p>
            <a:r>
              <a:rPr lang="fr-FR" sz="2000" dirty="0"/>
              <a:t>+ la surface est grande, + le solaire est compétitif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1F3BB1-D3EB-40D1-8080-F5B35A82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7ABEE0-FAE2-4D63-BB9F-7394AE9B9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575" y="1062096"/>
            <a:ext cx="4032407" cy="4358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D625B0-040E-41E3-BC94-4E2DCFD2FA03}"/>
              </a:ext>
            </a:extLst>
          </p:cNvPr>
          <p:cNvSpPr txBox="1"/>
          <p:nvPr/>
        </p:nvSpPr>
        <p:spPr>
          <a:xfrm>
            <a:off x="7744598" y="5394884"/>
            <a:ext cx="343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Eau Chaude Solaire (ECS) collective + chaudière gaz collectif, coût global sur 20 ans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682D1F-FA01-4445-91ED-F23109BA3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94"/>
          <a:stretch/>
        </p:blipFill>
        <p:spPr>
          <a:xfrm>
            <a:off x="3195687" y="4934403"/>
            <a:ext cx="403240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A80F7-B464-45AB-94F6-CBFD0A63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CHALEUR SOLAIRE :  </a:t>
            </a:r>
            <a:r>
              <a:rPr lang="en-US" dirty="0" err="1"/>
              <a:t>vertueuse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F431E8-188D-4DB6-ACF6-BD131CE2F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800" b="1" dirty="0"/>
              <a:t>Des équipements vertueux </a:t>
            </a:r>
            <a:r>
              <a:rPr lang="fr-FR" sz="2800" dirty="0"/>
              <a:t>: </a:t>
            </a:r>
          </a:p>
          <a:p>
            <a:pPr lvl="4"/>
            <a:r>
              <a:rPr lang="fr-FR" sz="2800" dirty="0"/>
              <a:t>Déclarations environnementales d’impact (PEP) pour CESI, capteur, ballon</a:t>
            </a:r>
          </a:p>
          <a:p>
            <a:r>
              <a:rPr lang="fr-FR" sz="2800" b="1" dirty="0"/>
              <a:t>Des installateurs qualifiés</a:t>
            </a:r>
            <a:r>
              <a:rPr lang="fr-FR" sz="2800" dirty="0"/>
              <a:t> dans l’individuel et le collectif, des BE qualifiés</a:t>
            </a:r>
          </a:p>
          <a:p>
            <a:r>
              <a:rPr lang="fr-FR" sz="2800" b="1" dirty="0"/>
              <a:t>Une filière qui s’est structurée sur le collectif </a:t>
            </a:r>
            <a:r>
              <a:rPr lang="fr-FR" sz="2800" dirty="0"/>
              <a:t>: </a:t>
            </a:r>
          </a:p>
          <a:p>
            <a:pPr lvl="4"/>
            <a:r>
              <a:rPr lang="fr-FR" sz="2800" dirty="0"/>
              <a:t>Accompagnement et outils SOCOL à chaque étape du projet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4B5608-FE03-4F73-958D-0259D654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1729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1929</TotalTime>
  <Words>2225</Words>
  <Application>Microsoft Office PowerPoint</Application>
  <PresentationFormat>Grand écran</PresentationFormat>
  <Paragraphs>443</Paragraphs>
  <Slides>60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8" baseType="lpstr">
      <vt:lpstr>Calibri</vt:lpstr>
      <vt:lpstr>Corbel</vt:lpstr>
      <vt:lpstr>Gill Sans MT</vt:lpstr>
      <vt:lpstr>Helvetica Neue Medium</vt:lpstr>
      <vt:lpstr>Liberation Sans</vt:lpstr>
      <vt:lpstr>Wingdings</vt:lpstr>
      <vt:lpstr>Wingdings 2</vt:lpstr>
      <vt:lpstr>Dividende</vt:lpstr>
      <vt:lpstr>Présentation PowerPoint</vt:lpstr>
      <vt:lpstr>CHALEUR SOLAIRE DANS L’HABITAT :  UNE NOUVELLE DONNE ?</vt:lpstr>
      <vt:lpstr>état des lieux de la chaleur solaire dans l’habitat</vt:lpstr>
      <vt:lpstr>MARCHé DE LA CHALEUR SOLAIRE</vt:lpstr>
      <vt:lpstr>LA CHALEUR SOLAIRE dans l’habitat neuf</vt:lpstr>
      <vt:lpstr>LA CHALEUR SOLAIRE dans l’habitat EXISTANT</vt:lpstr>
      <vt:lpstr>LA CHALEUR SOLAIRE dans l’habitat EXISTANT</vt:lpstr>
      <vt:lpstr>LA CHALEUR SOLAIRE dans l’habitat EXISTANT</vt:lpstr>
      <vt:lpstr>LA CHALEUR SOLAIRE :  vertueuse</vt:lpstr>
      <vt:lpstr>La chaleur solaire dans l’habitat</vt:lpstr>
      <vt:lpstr>Merci de votre attention</vt:lpstr>
      <vt:lpstr>Dispositifs de soutiens pour la chaleur  solaire dans l’habitat</vt:lpstr>
      <vt:lpstr>Les objectifs de la PPE révisée (2018)</vt:lpstr>
      <vt:lpstr>Soutiens dans l’habitat individuel</vt:lpstr>
      <vt:lpstr>Soutiens dans l’habitat individuel</vt:lpstr>
      <vt:lpstr>Soutiens dans l’habitat individuel</vt:lpstr>
      <vt:lpstr>exemples</vt:lpstr>
      <vt:lpstr>Soutiens dans l’habitat collectif</vt:lpstr>
      <vt:lpstr>Soutiens dans le collectif</vt:lpstr>
      <vt:lpstr>ADEME – Appel à projets « Grandes surfaces solaires thermiques »</vt:lpstr>
      <vt:lpstr>GT « Place au soleil » - mesures concernant l’habitat</vt:lpstr>
      <vt:lpstr>GT « Place au soleil » - mesures concernant l’habitat</vt:lpstr>
      <vt:lpstr> conclusion  Merci de votre attention</vt:lpstr>
      <vt:lpstr>Contexte règlementaire et évolutions probables</vt:lpstr>
      <vt:lpstr>Contexte règlementaire</vt:lpstr>
      <vt:lpstr>Expérimentation énergie Carbone</vt:lpstr>
      <vt:lpstr>Expérimentation énergie Carbone</vt:lpstr>
      <vt:lpstr>Ouverture vers la RE2020</vt:lpstr>
      <vt:lpstr>Ouverture vers la RE2020</vt:lpstr>
      <vt:lpstr>Ouverture vers la RE2020</vt:lpstr>
      <vt:lpstr>Acquis de la rt2012</vt:lpstr>
      <vt:lpstr>Acquis de la rt2012</vt:lpstr>
      <vt:lpstr>Vers la future re2020</vt:lpstr>
      <vt:lpstr>Merci de votre attention</vt:lpstr>
      <vt:lpstr>chaleur solaire : une solution compétitive, fiable et pérenne dans l’habitat</vt:lpstr>
      <vt:lpstr>Enerplan, syndicat des professionnels de l’énergie solaire</vt:lpstr>
      <vt:lpstr>chaleur solaire : potentiel et atouts en habitat individuel</vt:lpstr>
      <vt:lpstr>Potentiel dans l’habitat individuel</vt:lpstr>
      <vt:lpstr>chaleur solaire : potentiel et atouts en habitat collectif</vt:lpstr>
      <vt:lpstr>Ce qui a changé : en rénovation </vt:lpstr>
      <vt:lpstr>Rénovation : Une nouvelle rentabilité</vt:lpstr>
      <vt:lpstr>RT 2012 – 20% : performance énergétique dans le neuf</vt:lpstr>
      <vt:lpstr>RT 2012 – 20% : performance économique</vt:lpstr>
      <vt:lpstr>performance durable dans le collectif avec socol </vt:lpstr>
      <vt:lpstr>Une filière engagée durant le projet et la vie de l’ouvrage</vt:lpstr>
      <vt:lpstr>S’informer Dès l’avant-projet…</vt:lpstr>
      <vt:lpstr>Une Conception dans les règles de l’art</vt:lpstr>
      <vt:lpstr>Rassembler l’équipe de mise en œuvre</vt:lpstr>
      <vt:lpstr>La vie de l’ouvrage dans la durée</vt:lpstr>
      <vt:lpstr>Des exemples de réalisation</vt:lpstr>
      <vt:lpstr>Merci de votre attention</vt:lpstr>
      <vt:lpstr>chaleur solaire : une solution compétitive, fiable et pérenne dans l’habitat</vt:lpstr>
      <vt:lpstr> Autodiagnostique connecté &amp; Entretien – Exemple </vt:lpstr>
      <vt:lpstr>Autodiagnostique connecté &amp; Entretien – Exemple </vt:lpstr>
      <vt:lpstr>Autodiagnostique connecté &amp; Entretien – Conclusion</vt:lpstr>
      <vt:lpstr>Témoignage en habitat individuel : Mr Grocaut, en Nouvelle Aquitaine</vt:lpstr>
      <vt:lpstr>Merci de votre attention</vt:lpstr>
      <vt:lpstr>Témoignage en habitat collectif : le bailleur social ADOMA, en Auvergne-rhône-alpes</vt:lpstr>
      <vt:lpstr>Merci de votre attention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Comex de la fedene</dc:title>
  <dc:creator>Julie PURDUE</dc:creator>
  <cp:lastModifiedBy>Mathilde Emery</cp:lastModifiedBy>
  <cp:revision>126</cp:revision>
  <cp:lastPrinted>2017-06-26T14:58:52Z</cp:lastPrinted>
  <dcterms:created xsi:type="dcterms:W3CDTF">2017-06-15T21:44:32Z</dcterms:created>
  <dcterms:modified xsi:type="dcterms:W3CDTF">2018-12-04T09:44:19Z</dcterms:modified>
</cp:coreProperties>
</file>